
<file path=[Content_Types].xml><?xml version="1.0" encoding="utf-8"?>
<Types xmlns="http://schemas.openxmlformats.org/package/2006/content-types">
  <Default Extension="png" ContentType="image/png"/>
  <Default Extension="tmp"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5" r:id="rId1"/>
  </p:sldMasterIdLst>
  <p:notesMasterIdLst>
    <p:notesMasterId r:id="rId35"/>
  </p:notesMasterIdLst>
  <p:sldIdLst>
    <p:sldId id="256" r:id="rId2"/>
    <p:sldId id="257" r:id="rId3"/>
    <p:sldId id="258" r:id="rId4"/>
    <p:sldId id="259" r:id="rId5"/>
    <p:sldId id="261" r:id="rId6"/>
    <p:sldId id="260" r:id="rId7"/>
    <p:sldId id="262" r:id="rId8"/>
    <p:sldId id="263" r:id="rId9"/>
    <p:sldId id="269" r:id="rId10"/>
    <p:sldId id="270" r:id="rId11"/>
    <p:sldId id="268" r:id="rId12"/>
    <p:sldId id="272" r:id="rId13"/>
    <p:sldId id="274" r:id="rId14"/>
    <p:sldId id="276" r:id="rId15"/>
    <p:sldId id="278" r:id="rId16"/>
    <p:sldId id="282" r:id="rId17"/>
    <p:sldId id="280" r:id="rId18"/>
    <p:sldId id="277" r:id="rId19"/>
    <p:sldId id="283" r:id="rId20"/>
    <p:sldId id="279" r:id="rId21"/>
    <p:sldId id="284" r:id="rId22"/>
    <p:sldId id="264" r:id="rId23"/>
    <p:sldId id="285" r:id="rId24"/>
    <p:sldId id="265" r:id="rId25"/>
    <p:sldId id="266" r:id="rId26"/>
    <p:sldId id="286" r:id="rId27"/>
    <p:sldId id="287" r:id="rId28"/>
    <p:sldId id="288" r:id="rId29"/>
    <p:sldId id="289" r:id="rId30"/>
    <p:sldId id="290" r:id="rId31"/>
    <p:sldId id="291" r:id="rId32"/>
    <p:sldId id="292" r:id="rId33"/>
    <p:sldId id="293" r:id="rId34"/>
  </p:sldIdLst>
  <p:sldSz cx="9144000" cy="6858000" type="screen4x3"/>
  <p:notesSz cx="7099300" cy="10234613"/>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90" d="100"/>
          <a:sy n="90" d="100"/>
        </p:scale>
        <p:origin x="984"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D31844D-FFC1-4267-A04F-9B32236F2EAE}" type="doc">
      <dgm:prSet loTypeId="urn:microsoft.com/office/officeart/2005/8/layout/gear1" loCatId="relationship" qsTypeId="urn:microsoft.com/office/officeart/2005/8/quickstyle/simple1" qsCatId="simple" csTypeId="urn:microsoft.com/office/officeart/2005/8/colors/accent1_2" csCatId="accent1" phldr="1"/>
      <dgm:spPr/>
    </dgm:pt>
    <dgm:pt modelId="{571B9AB3-2350-4D7E-8D87-2755310A9A18}">
      <dgm:prSet phldrT="[文本]"/>
      <dgm:spPr/>
      <dgm:t>
        <a:bodyPr/>
        <a:lstStyle/>
        <a:p>
          <a:r>
            <a:rPr lang="zh-CN" altLang="en-US" dirty="0" smtClean="0"/>
            <a:t>中国制造</a:t>
          </a:r>
          <a:r>
            <a:rPr lang="en-US" altLang="zh-CN" dirty="0" smtClean="0"/>
            <a:t>2025</a:t>
          </a:r>
          <a:r>
            <a:rPr lang="zh-CN" altLang="en-US" dirty="0" smtClean="0"/>
            <a:t>（工业</a:t>
          </a:r>
          <a:r>
            <a:rPr lang="en-US" altLang="zh-CN" dirty="0" smtClean="0"/>
            <a:t>4.0</a:t>
          </a:r>
          <a:r>
            <a:rPr lang="zh-CN" altLang="en-US" dirty="0" smtClean="0"/>
            <a:t>）</a:t>
          </a:r>
          <a:endParaRPr lang="zh-CN" altLang="en-US" dirty="0"/>
        </a:p>
      </dgm:t>
    </dgm:pt>
    <dgm:pt modelId="{C7329041-16D1-4213-91BF-86671C5B72E2}" type="parTrans" cxnId="{EE873F0A-B8E2-4814-A6B3-3FEF7B45EA7E}">
      <dgm:prSet/>
      <dgm:spPr/>
      <dgm:t>
        <a:bodyPr/>
        <a:lstStyle/>
        <a:p>
          <a:endParaRPr lang="zh-CN" altLang="en-US"/>
        </a:p>
      </dgm:t>
    </dgm:pt>
    <dgm:pt modelId="{F43FB2BB-5376-4DF2-AAB8-9A74B46B6A45}" type="sibTrans" cxnId="{EE873F0A-B8E2-4814-A6B3-3FEF7B45EA7E}">
      <dgm:prSet/>
      <dgm:spPr/>
      <dgm:t>
        <a:bodyPr/>
        <a:lstStyle/>
        <a:p>
          <a:endParaRPr lang="zh-CN" altLang="en-US"/>
        </a:p>
      </dgm:t>
    </dgm:pt>
    <dgm:pt modelId="{99D6175D-DE05-4CD3-8ABC-8753403619DB}">
      <dgm:prSet phldrT="[文本]"/>
      <dgm:spPr/>
      <dgm:t>
        <a:bodyPr/>
        <a:lstStyle/>
        <a:p>
          <a:r>
            <a:rPr lang="zh-CN" altLang="en-US" dirty="0" smtClean="0"/>
            <a:t>技术创新创业辅修专业（万众创新）</a:t>
          </a:r>
          <a:endParaRPr lang="zh-CN" altLang="en-US" dirty="0"/>
        </a:p>
      </dgm:t>
    </dgm:pt>
    <dgm:pt modelId="{82918FF1-7EAC-443C-804E-D0C2F79B5586}" type="parTrans" cxnId="{B79AB9E4-086B-46B4-A547-76921F73D70A}">
      <dgm:prSet/>
      <dgm:spPr/>
      <dgm:t>
        <a:bodyPr/>
        <a:lstStyle/>
        <a:p>
          <a:endParaRPr lang="zh-CN" altLang="en-US"/>
        </a:p>
      </dgm:t>
    </dgm:pt>
    <dgm:pt modelId="{B80B4DA0-563A-49B4-B540-3455DC2A8B5B}" type="sibTrans" cxnId="{B79AB9E4-086B-46B4-A547-76921F73D70A}">
      <dgm:prSet/>
      <dgm:spPr/>
      <dgm:t>
        <a:bodyPr/>
        <a:lstStyle/>
        <a:p>
          <a:endParaRPr lang="zh-CN" altLang="en-US"/>
        </a:p>
      </dgm:t>
    </dgm:pt>
    <dgm:pt modelId="{07553A0D-8C83-4FCB-924E-519724748847}">
      <dgm:prSet phldrT="[文本]"/>
      <dgm:spPr/>
      <dgm:t>
        <a:bodyPr/>
        <a:lstStyle/>
        <a:p>
          <a:r>
            <a:rPr lang="zh-CN" altLang="en-US" dirty="0" smtClean="0"/>
            <a:t>双创教育（大众创业）</a:t>
          </a:r>
          <a:endParaRPr lang="zh-CN" altLang="en-US" dirty="0"/>
        </a:p>
      </dgm:t>
    </dgm:pt>
    <dgm:pt modelId="{4BE0601D-9AC7-4512-89F3-1A829242C0D7}" type="parTrans" cxnId="{3AFABC41-283E-41D4-BBE6-5C398A511F1F}">
      <dgm:prSet/>
      <dgm:spPr/>
      <dgm:t>
        <a:bodyPr/>
        <a:lstStyle/>
        <a:p>
          <a:endParaRPr lang="zh-CN" altLang="en-US"/>
        </a:p>
      </dgm:t>
    </dgm:pt>
    <dgm:pt modelId="{CA59065E-1179-4CB2-9757-B5C0C9533C13}" type="sibTrans" cxnId="{3AFABC41-283E-41D4-BBE6-5C398A511F1F}">
      <dgm:prSet/>
      <dgm:spPr/>
      <dgm:t>
        <a:bodyPr/>
        <a:lstStyle/>
        <a:p>
          <a:endParaRPr lang="zh-CN" altLang="en-US"/>
        </a:p>
      </dgm:t>
    </dgm:pt>
    <dgm:pt modelId="{265D38F3-E049-4D56-A9E1-E36B6283FF0C}" type="pres">
      <dgm:prSet presAssocID="{2D31844D-FFC1-4267-A04F-9B32236F2EAE}" presName="composite" presStyleCnt="0">
        <dgm:presLayoutVars>
          <dgm:chMax val="3"/>
          <dgm:animLvl val="lvl"/>
          <dgm:resizeHandles val="exact"/>
        </dgm:presLayoutVars>
      </dgm:prSet>
      <dgm:spPr/>
    </dgm:pt>
    <dgm:pt modelId="{BF35FD9D-69DD-46B0-BE96-D9EAB2DC4D43}" type="pres">
      <dgm:prSet presAssocID="{571B9AB3-2350-4D7E-8D87-2755310A9A18}" presName="gear1" presStyleLbl="node1" presStyleIdx="0" presStyleCnt="3">
        <dgm:presLayoutVars>
          <dgm:chMax val="1"/>
          <dgm:bulletEnabled val="1"/>
        </dgm:presLayoutVars>
      </dgm:prSet>
      <dgm:spPr/>
      <dgm:t>
        <a:bodyPr/>
        <a:lstStyle/>
        <a:p>
          <a:endParaRPr lang="zh-CN" altLang="en-US"/>
        </a:p>
      </dgm:t>
    </dgm:pt>
    <dgm:pt modelId="{E7CEED86-7B7B-46F8-9D4E-17F4E298AF4F}" type="pres">
      <dgm:prSet presAssocID="{571B9AB3-2350-4D7E-8D87-2755310A9A18}" presName="gear1srcNode" presStyleLbl="node1" presStyleIdx="0" presStyleCnt="3"/>
      <dgm:spPr/>
      <dgm:t>
        <a:bodyPr/>
        <a:lstStyle/>
        <a:p>
          <a:endParaRPr lang="zh-CN" altLang="en-US"/>
        </a:p>
      </dgm:t>
    </dgm:pt>
    <dgm:pt modelId="{0E0EE415-D682-479D-8382-124A2B1E4EC6}" type="pres">
      <dgm:prSet presAssocID="{571B9AB3-2350-4D7E-8D87-2755310A9A18}" presName="gear1dstNode" presStyleLbl="node1" presStyleIdx="0" presStyleCnt="3"/>
      <dgm:spPr/>
      <dgm:t>
        <a:bodyPr/>
        <a:lstStyle/>
        <a:p>
          <a:endParaRPr lang="zh-CN" altLang="en-US"/>
        </a:p>
      </dgm:t>
    </dgm:pt>
    <dgm:pt modelId="{ECFC4403-98E1-46FA-BEE3-66DB6F65A40C}" type="pres">
      <dgm:prSet presAssocID="{99D6175D-DE05-4CD3-8ABC-8753403619DB}" presName="gear2" presStyleLbl="node1" presStyleIdx="1" presStyleCnt="3">
        <dgm:presLayoutVars>
          <dgm:chMax val="1"/>
          <dgm:bulletEnabled val="1"/>
        </dgm:presLayoutVars>
      </dgm:prSet>
      <dgm:spPr/>
      <dgm:t>
        <a:bodyPr/>
        <a:lstStyle/>
        <a:p>
          <a:endParaRPr lang="zh-CN" altLang="en-US"/>
        </a:p>
      </dgm:t>
    </dgm:pt>
    <dgm:pt modelId="{13BED57D-1AA8-40EA-9800-0603EEC87793}" type="pres">
      <dgm:prSet presAssocID="{99D6175D-DE05-4CD3-8ABC-8753403619DB}" presName="gear2srcNode" presStyleLbl="node1" presStyleIdx="1" presStyleCnt="3"/>
      <dgm:spPr/>
      <dgm:t>
        <a:bodyPr/>
        <a:lstStyle/>
        <a:p>
          <a:endParaRPr lang="zh-CN" altLang="en-US"/>
        </a:p>
      </dgm:t>
    </dgm:pt>
    <dgm:pt modelId="{64CBB250-4CCA-452B-97F3-9DF54CB96776}" type="pres">
      <dgm:prSet presAssocID="{99D6175D-DE05-4CD3-8ABC-8753403619DB}" presName="gear2dstNode" presStyleLbl="node1" presStyleIdx="1" presStyleCnt="3"/>
      <dgm:spPr/>
      <dgm:t>
        <a:bodyPr/>
        <a:lstStyle/>
        <a:p>
          <a:endParaRPr lang="zh-CN" altLang="en-US"/>
        </a:p>
      </dgm:t>
    </dgm:pt>
    <dgm:pt modelId="{6FF66804-8E50-4BFD-9A12-5CB8DA929514}" type="pres">
      <dgm:prSet presAssocID="{07553A0D-8C83-4FCB-924E-519724748847}" presName="gear3" presStyleLbl="node1" presStyleIdx="2" presStyleCnt="3"/>
      <dgm:spPr/>
      <dgm:t>
        <a:bodyPr/>
        <a:lstStyle/>
        <a:p>
          <a:endParaRPr lang="zh-CN" altLang="en-US"/>
        </a:p>
      </dgm:t>
    </dgm:pt>
    <dgm:pt modelId="{2F00F41B-2CE5-49C3-AFB0-8DB6833095B7}" type="pres">
      <dgm:prSet presAssocID="{07553A0D-8C83-4FCB-924E-519724748847}" presName="gear3tx" presStyleLbl="node1" presStyleIdx="2" presStyleCnt="3">
        <dgm:presLayoutVars>
          <dgm:chMax val="1"/>
          <dgm:bulletEnabled val="1"/>
        </dgm:presLayoutVars>
      </dgm:prSet>
      <dgm:spPr/>
      <dgm:t>
        <a:bodyPr/>
        <a:lstStyle/>
        <a:p>
          <a:endParaRPr lang="zh-CN" altLang="en-US"/>
        </a:p>
      </dgm:t>
    </dgm:pt>
    <dgm:pt modelId="{D0C33079-EA9C-492C-88A4-0FE4849CC642}" type="pres">
      <dgm:prSet presAssocID="{07553A0D-8C83-4FCB-924E-519724748847}" presName="gear3srcNode" presStyleLbl="node1" presStyleIdx="2" presStyleCnt="3"/>
      <dgm:spPr/>
      <dgm:t>
        <a:bodyPr/>
        <a:lstStyle/>
        <a:p>
          <a:endParaRPr lang="zh-CN" altLang="en-US"/>
        </a:p>
      </dgm:t>
    </dgm:pt>
    <dgm:pt modelId="{7B477B7C-DB0A-4274-80D6-A9CACF824FAE}" type="pres">
      <dgm:prSet presAssocID="{07553A0D-8C83-4FCB-924E-519724748847}" presName="gear3dstNode" presStyleLbl="node1" presStyleIdx="2" presStyleCnt="3"/>
      <dgm:spPr/>
      <dgm:t>
        <a:bodyPr/>
        <a:lstStyle/>
        <a:p>
          <a:endParaRPr lang="zh-CN" altLang="en-US"/>
        </a:p>
      </dgm:t>
    </dgm:pt>
    <dgm:pt modelId="{772F3D3D-EDB1-4544-8128-F94A350B9A94}" type="pres">
      <dgm:prSet presAssocID="{F43FB2BB-5376-4DF2-AAB8-9A74B46B6A45}" presName="connector1" presStyleLbl="sibTrans2D1" presStyleIdx="0" presStyleCnt="3"/>
      <dgm:spPr/>
      <dgm:t>
        <a:bodyPr/>
        <a:lstStyle/>
        <a:p>
          <a:endParaRPr lang="zh-CN" altLang="en-US"/>
        </a:p>
      </dgm:t>
    </dgm:pt>
    <dgm:pt modelId="{02578673-A0F5-4480-8C50-0335160D0EE9}" type="pres">
      <dgm:prSet presAssocID="{B80B4DA0-563A-49B4-B540-3455DC2A8B5B}" presName="connector2" presStyleLbl="sibTrans2D1" presStyleIdx="1" presStyleCnt="3"/>
      <dgm:spPr/>
      <dgm:t>
        <a:bodyPr/>
        <a:lstStyle/>
        <a:p>
          <a:endParaRPr lang="zh-CN" altLang="en-US"/>
        </a:p>
      </dgm:t>
    </dgm:pt>
    <dgm:pt modelId="{F013C03B-6A23-4840-BA6F-616D0D584957}" type="pres">
      <dgm:prSet presAssocID="{CA59065E-1179-4CB2-9757-B5C0C9533C13}" presName="connector3" presStyleLbl="sibTrans2D1" presStyleIdx="2" presStyleCnt="3"/>
      <dgm:spPr/>
      <dgm:t>
        <a:bodyPr/>
        <a:lstStyle/>
        <a:p>
          <a:endParaRPr lang="zh-CN" altLang="en-US"/>
        </a:p>
      </dgm:t>
    </dgm:pt>
  </dgm:ptLst>
  <dgm:cxnLst>
    <dgm:cxn modelId="{82251040-CE1C-4D0E-B730-EEACE3C34769}" type="presOf" srcId="{571B9AB3-2350-4D7E-8D87-2755310A9A18}" destId="{BF35FD9D-69DD-46B0-BE96-D9EAB2DC4D43}" srcOrd="0" destOrd="0" presId="urn:microsoft.com/office/officeart/2005/8/layout/gear1"/>
    <dgm:cxn modelId="{26561B96-86B5-41D6-AB29-2F57D4C989BA}" type="presOf" srcId="{571B9AB3-2350-4D7E-8D87-2755310A9A18}" destId="{E7CEED86-7B7B-46F8-9D4E-17F4E298AF4F}" srcOrd="1" destOrd="0" presId="urn:microsoft.com/office/officeart/2005/8/layout/gear1"/>
    <dgm:cxn modelId="{DD00046C-D0D3-4481-8E12-AA23F09D468B}" type="presOf" srcId="{B80B4DA0-563A-49B4-B540-3455DC2A8B5B}" destId="{02578673-A0F5-4480-8C50-0335160D0EE9}" srcOrd="0" destOrd="0" presId="urn:microsoft.com/office/officeart/2005/8/layout/gear1"/>
    <dgm:cxn modelId="{3AFABC41-283E-41D4-BBE6-5C398A511F1F}" srcId="{2D31844D-FFC1-4267-A04F-9B32236F2EAE}" destId="{07553A0D-8C83-4FCB-924E-519724748847}" srcOrd="2" destOrd="0" parTransId="{4BE0601D-9AC7-4512-89F3-1A829242C0D7}" sibTransId="{CA59065E-1179-4CB2-9757-B5C0C9533C13}"/>
    <dgm:cxn modelId="{513EF326-91BD-4289-B1E4-404F479C3722}" type="presOf" srcId="{07553A0D-8C83-4FCB-924E-519724748847}" destId="{D0C33079-EA9C-492C-88A4-0FE4849CC642}" srcOrd="2" destOrd="0" presId="urn:microsoft.com/office/officeart/2005/8/layout/gear1"/>
    <dgm:cxn modelId="{0C29D6F5-1E62-41A4-8B65-5526CA61BE91}" type="presOf" srcId="{99D6175D-DE05-4CD3-8ABC-8753403619DB}" destId="{13BED57D-1AA8-40EA-9800-0603EEC87793}" srcOrd="1" destOrd="0" presId="urn:microsoft.com/office/officeart/2005/8/layout/gear1"/>
    <dgm:cxn modelId="{43F8C7AD-622A-4134-873F-5BD74CD90872}" type="presOf" srcId="{99D6175D-DE05-4CD3-8ABC-8753403619DB}" destId="{ECFC4403-98E1-46FA-BEE3-66DB6F65A40C}" srcOrd="0" destOrd="0" presId="urn:microsoft.com/office/officeart/2005/8/layout/gear1"/>
    <dgm:cxn modelId="{140E1880-3847-4235-BCAB-D27A6FC35A3B}" type="presOf" srcId="{99D6175D-DE05-4CD3-8ABC-8753403619DB}" destId="{64CBB250-4CCA-452B-97F3-9DF54CB96776}" srcOrd="2" destOrd="0" presId="urn:microsoft.com/office/officeart/2005/8/layout/gear1"/>
    <dgm:cxn modelId="{EE873F0A-B8E2-4814-A6B3-3FEF7B45EA7E}" srcId="{2D31844D-FFC1-4267-A04F-9B32236F2EAE}" destId="{571B9AB3-2350-4D7E-8D87-2755310A9A18}" srcOrd="0" destOrd="0" parTransId="{C7329041-16D1-4213-91BF-86671C5B72E2}" sibTransId="{F43FB2BB-5376-4DF2-AAB8-9A74B46B6A45}"/>
    <dgm:cxn modelId="{86E8649A-E07E-4FDA-AC52-CDC0E16B3F00}" type="presOf" srcId="{07553A0D-8C83-4FCB-924E-519724748847}" destId="{7B477B7C-DB0A-4274-80D6-A9CACF824FAE}" srcOrd="3" destOrd="0" presId="urn:microsoft.com/office/officeart/2005/8/layout/gear1"/>
    <dgm:cxn modelId="{868949B4-362C-4AE2-9629-846A18E660E9}" type="presOf" srcId="{2D31844D-FFC1-4267-A04F-9B32236F2EAE}" destId="{265D38F3-E049-4D56-A9E1-E36B6283FF0C}" srcOrd="0" destOrd="0" presId="urn:microsoft.com/office/officeart/2005/8/layout/gear1"/>
    <dgm:cxn modelId="{6EF568B3-4E39-491F-B9EE-252315467ACC}" type="presOf" srcId="{07553A0D-8C83-4FCB-924E-519724748847}" destId="{2F00F41B-2CE5-49C3-AFB0-8DB6833095B7}" srcOrd="1" destOrd="0" presId="urn:microsoft.com/office/officeart/2005/8/layout/gear1"/>
    <dgm:cxn modelId="{0701B12F-3F09-47EA-9AC8-3EAB38644AA9}" type="presOf" srcId="{CA59065E-1179-4CB2-9757-B5C0C9533C13}" destId="{F013C03B-6A23-4840-BA6F-616D0D584957}" srcOrd="0" destOrd="0" presId="urn:microsoft.com/office/officeart/2005/8/layout/gear1"/>
    <dgm:cxn modelId="{E92B6448-A6B7-480F-9D44-7BE60837313C}" type="presOf" srcId="{571B9AB3-2350-4D7E-8D87-2755310A9A18}" destId="{0E0EE415-D682-479D-8382-124A2B1E4EC6}" srcOrd="2" destOrd="0" presId="urn:microsoft.com/office/officeart/2005/8/layout/gear1"/>
    <dgm:cxn modelId="{A2DA82F1-8CB5-449D-9D1F-C6BF7F8914CE}" type="presOf" srcId="{F43FB2BB-5376-4DF2-AAB8-9A74B46B6A45}" destId="{772F3D3D-EDB1-4544-8128-F94A350B9A94}" srcOrd="0" destOrd="0" presId="urn:microsoft.com/office/officeart/2005/8/layout/gear1"/>
    <dgm:cxn modelId="{787AED4E-56EF-4052-B601-6B207FA3FE54}" type="presOf" srcId="{07553A0D-8C83-4FCB-924E-519724748847}" destId="{6FF66804-8E50-4BFD-9A12-5CB8DA929514}" srcOrd="0" destOrd="0" presId="urn:microsoft.com/office/officeart/2005/8/layout/gear1"/>
    <dgm:cxn modelId="{B79AB9E4-086B-46B4-A547-76921F73D70A}" srcId="{2D31844D-FFC1-4267-A04F-9B32236F2EAE}" destId="{99D6175D-DE05-4CD3-8ABC-8753403619DB}" srcOrd="1" destOrd="0" parTransId="{82918FF1-7EAC-443C-804E-D0C2F79B5586}" sibTransId="{B80B4DA0-563A-49B4-B540-3455DC2A8B5B}"/>
    <dgm:cxn modelId="{14826026-1432-47D6-8C78-65FC653DEDAD}" type="presParOf" srcId="{265D38F3-E049-4D56-A9E1-E36B6283FF0C}" destId="{BF35FD9D-69DD-46B0-BE96-D9EAB2DC4D43}" srcOrd="0" destOrd="0" presId="urn:microsoft.com/office/officeart/2005/8/layout/gear1"/>
    <dgm:cxn modelId="{86F6E1DE-52EA-40A9-B2FA-F3D8102E4690}" type="presParOf" srcId="{265D38F3-E049-4D56-A9E1-E36B6283FF0C}" destId="{E7CEED86-7B7B-46F8-9D4E-17F4E298AF4F}" srcOrd="1" destOrd="0" presId="urn:microsoft.com/office/officeart/2005/8/layout/gear1"/>
    <dgm:cxn modelId="{7E2DC19A-98A3-449C-9B96-252F7D1A6630}" type="presParOf" srcId="{265D38F3-E049-4D56-A9E1-E36B6283FF0C}" destId="{0E0EE415-D682-479D-8382-124A2B1E4EC6}" srcOrd="2" destOrd="0" presId="urn:microsoft.com/office/officeart/2005/8/layout/gear1"/>
    <dgm:cxn modelId="{E5268BBC-A808-483B-9F07-7909D15D46F0}" type="presParOf" srcId="{265D38F3-E049-4D56-A9E1-E36B6283FF0C}" destId="{ECFC4403-98E1-46FA-BEE3-66DB6F65A40C}" srcOrd="3" destOrd="0" presId="urn:microsoft.com/office/officeart/2005/8/layout/gear1"/>
    <dgm:cxn modelId="{23DE0F1A-829C-4D66-ACA8-6E7DC9ACDA18}" type="presParOf" srcId="{265D38F3-E049-4D56-A9E1-E36B6283FF0C}" destId="{13BED57D-1AA8-40EA-9800-0603EEC87793}" srcOrd="4" destOrd="0" presId="urn:microsoft.com/office/officeart/2005/8/layout/gear1"/>
    <dgm:cxn modelId="{81C9EC1B-91F0-4953-B52A-12F54D200E37}" type="presParOf" srcId="{265D38F3-E049-4D56-A9E1-E36B6283FF0C}" destId="{64CBB250-4CCA-452B-97F3-9DF54CB96776}" srcOrd="5" destOrd="0" presId="urn:microsoft.com/office/officeart/2005/8/layout/gear1"/>
    <dgm:cxn modelId="{9F7AB1B9-B1A6-418A-99C1-616AF6422A81}" type="presParOf" srcId="{265D38F3-E049-4D56-A9E1-E36B6283FF0C}" destId="{6FF66804-8E50-4BFD-9A12-5CB8DA929514}" srcOrd="6" destOrd="0" presId="urn:microsoft.com/office/officeart/2005/8/layout/gear1"/>
    <dgm:cxn modelId="{ECC8407A-4732-42A9-9E03-A7CD422BF8D0}" type="presParOf" srcId="{265D38F3-E049-4D56-A9E1-E36B6283FF0C}" destId="{2F00F41B-2CE5-49C3-AFB0-8DB6833095B7}" srcOrd="7" destOrd="0" presId="urn:microsoft.com/office/officeart/2005/8/layout/gear1"/>
    <dgm:cxn modelId="{96273B2B-64B8-492F-9B71-AE6B6728FA1A}" type="presParOf" srcId="{265D38F3-E049-4D56-A9E1-E36B6283FF0C}" destId="{D0C33079-EA9C-492C-88A4-0FE4849CC642}" srcOrd="8" destOrd="0" presId="urn:microsoft.com/office/officeart/2005/8/layout/gear1"/>
    <dgm:cxn modelId="{C4B85F12-A3CA-4329-8660-13282E2AE373}" type="presParOf" srcId="{265D38F3-E049-4D56-A9E1-E36B6283FF0C}" destId="{7B477B7C-DB0A-4274-80D6-A9CACF824FAE}" srcOrd="9" destOrd="0" presId="urn:microsoft.com/office/officeart/2005/8/layout/gear1"/>
    <dgm:cxn modelId="{23B4368D-5AE2-4EA5-B8C5-78BD3CA8C4EB}" type="presParOf" srcId="{265D38F3-E049-4D56-A9E1-E36B6283FF0C}" destId="{772F3D3D-EDB1-4544-8128-F94A350B9A94}" srcOrd="10" destOrd="0" presId="urn:microsoft.com/office/officeart/2005/8/layout/gear1"/>
    <dgm:cxn modelId="{2F93FB61-26ED-4042-9D94-EE79B3ED1E20}" type="presParOf" srcId="{265D38F3-E049-4D56-A9E1-E36B6283FF0C}" destId="{02578673-A0F5-4480-8C50-0335160D0EE9}" srcOrd="11" destOrd="0" presId="urn:microsoft.com/office/officeart/2005/8/layout/gear1"/>
    <dgm:cxn modelId="{9801693B-105E-4F29-AAAD-10DD879850ED}" type="presParOf" srcId="{265D38F3-E049-4D56-A9E1-E36B6283FF0C}" destId="{F013C03B-6A23-4840-BA6F-616D0D584957}" srcOrd="12" destOrd="0" presId="urn:microsoft.com/office/officeart/2005/8/layout/gear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ED93D47-18B3-4ABC-B337-3591322E6D72}" type="doc">
      <dgm:prSet loTypeId="urn:microsoft.com/office/officeart/2005/8/layout/chart3" loCatId="cycle" qsTypeId="urn:microsoft.com/office/officeart/2005/8/quickstyle/simple1" qsCatId="simple" csTypeId="urn:microsoft.com/office/officeart/2005/8/colors/accent1_2" csCatId="accent1" phldr="1"/>
      <dgm:spPr/>
    </dgm:pt>
    <dgm:pt modelId="{BBB4A666-9B4F-487E-8470-3CBA7E459C2F}">
      <dgm:prSet phldrT="[文本]"/>
      <dgm:spPr/>
      <dgm:t>
        <a:bodyPr/>
        <a:lstStyle/>
        <a:p>
          <a:r>
            <a:rPr lang="zh-CN" altLang="en-US" dirty="0" smtClean="0">
              <a:latin typeface="微软雅黑" panose="020B0503020204020204" pitchFamily="34" charset="-122"/>
              <a:ea typeface="微软雅黑" panose="020B0503020204020204" pitchFamily="34" charset="-122"/>
            </a:rPr>
            <a:t>面向</a:t>
          </a:r>
          <a:r>
            <a:rPr lang="zh-CN" dirty="0" smtClean="0">
              <a:latin typeface="微软雅黑" panose="020B0503020204020204" pitchFamily="34" charset="-122"/>
              <a:ea typeface="微软雅黑" panose="020B0503020204020204" pitchFamily="34" charset="-122"/>
            </a:rPr>
            <a:t>工业</a:t>
          </a:r>
          <a:r>
            <a:rPr lang="en-US" dirty="0" smtClean="0">
              <a:latin typeface="微软雅黑" panose="020B0503020204020204" pitchFamily="34" charset="-122"/>
              <a:ea typeface="微软雅黑" panose="020B0503020204020204" pitchFamily="34" charset="-122"/>
            </a:rPr>
            <a:t>4.0</a:t>
          </a:r>
          <a:r>
            <a:rPr lang="zh-CN" dirty="0" smtClean="0">
              <a:latin typeface="微软雅黑" panose="020B0503020204020204" pitchFamily="34" charset="-122"/>
              <a:ea typeface="微软雅黑" panose="020B0503020204020204" pitchFamily="34" charset="-122"/>
            </a:rPr>
            <a:t>的</a:t>
          </a:r>
          <a:r>
            <a:rPr lang="zh-CN" b="1" dirty="0" smtClean="0">
              <a:latin typeface="微软雅黑" panose="020B0503020204020204" pitchFamily="34" charset="-122"/>
              <a:ea typeface="微软雅黑" panose="020B0503020204020204" pitchFamily="34" charset="-122"/>
            </a:rPr>
            <a:t>智能制造平台</a:t>
          </a:r>
          <a:endParaRPr lang="zh-CN" altLang="en-US" b="1" dirty="0">
            <a:latin typeface="微软雅黑" panose="020B0503020204020204" pitchFamily="34" charset="-122"/>
            <a:ea typeface="微软雅黑" panose="020B0503020204020204" pitchFamily="34" charset="-122"/>
          </a:endParaRPr>
        </a:p>
      </dgm:t>
    </dgm:pt>
    <dgm:pt modelId="{31244A0A-8426-4F32-B196-2EB61FCFDC2A}" type="parTrans" cxnId="{250033AB-D28F-4C58-ABA3-3276CF94D2BE}">
      <dgm:prSet/>
      <dgm:spPr/>
      <dgm:t>
        <a:bodyPr/>
        <a:lstStyle/>
        <a:p>
          <a:endParaRPr lang="zh-CN" altLang="en-US">
            <a:latin typeface="微软雅黑" panose="020B0503020204020204" pitchFamily="34" charset="-122"/>
            <a:ea typeface="微软雅黑" panose="020B0503020204020204" pitchFamily="34" charset="-122"/>
          </a:endParaRPr>
        </a:p>
      </dgm:t>
    </dgm:pt>
    <dgm:pt modelId="{70A61293-0CCC-42D2-9FB9-14CF4C2791B1}" type="sibTrans" cxnId="{250033AB-D28F-4C58-ABA3-3276CF94D2BE}">
      <dgm:prSet/>
      <dgm:spPr/>
      <dgm:t>
        <a:bodyPr/>
        <a:lstStyle/>
        <a:p>
          <a:endParaRPr lang="zh-CN" altLang="en-US">
            <a:latin typeface="微软雅黑" panose="020B0503020204020204" pitchFamily="34" charset="-122"/>
            <a:ea typeface="微软雅黑" panose="020B0503020204020204" pitchFamily="34" charset="-122"/>
          </a:endParaRPr>
        </a:p>
      </dgm:t>
    </dgm:pt>
    <dgm:pt modelId="{BBDEA4A8-2824-479F-AF08-AE92F3A1A42A}">
      <dgm:prSet phldrT="[文本]"/>
      <dgm:spPr/>
      <dgm:t>
        <a:bodyPr/>
        <a:lstStyle/>
        <a:p>
          <a:r>
            <a:rPr lang="zh-CN" dirty="0" smtClean="0">
              <a:latin typeface="微软雅黑" panose="020B0503020204020204" pitchFamily="34" charset="-122"/>
              <a:ea typeface="微软雅黑" panose="020B0503020204020204" pitchFamily="34" charset="-122"/>
            </a:rPr>
            <a:t>服务于</a:t>
          </a:r>
          <a:r>
            <a:rPr lang="zh-CN" b="1" dirty="0" smtClean="0">
              <a:latin typeface="微软雅黑" panose="020B0503020204020204" pitchFamily="34" charset="-122"/>
              <a:ea typeface="微软雅黑" panose="020B0503020204020204" pitchFamily="34" charset="-122"/>
            </a:rPr>
            <a:t>技术创新</a:t>
          </a:r>
          <a:r>
            <a:rPr lang="zh-CN" altLang="en-US" b="1" dirty="0" smtClean="0">
              <a:latin typeface="微软雅黑" panose="020B0503020204020204" pitchFamily="34" charset="-122"/>
              <a:ea typeface="微软雅黑" panose="020B0503020204020204" pitchFamily="34" charset="-122"/>
            </a:rPr>
            <a:t>创业</a:t>
          </a:r>
          <a:r>
            <a:rPr lang="zh-CN" b="1" dirty="0" smtClean="0">
              <a:latin typeface="微软雅黑" panose="020B0503020204020204" pitchFamily="34" charset="-122"/>
              <a:ea typeface="微软雅黑" panose="020B0503020204020204" pitchFamily="34" charset="-122"/>
            </a:rPr>
            <a:t>辅修专业</a:t>
          </a:r>
          <a:r>
            <a:rPr lang="zh-CN" dirty="0" smtClean="0">
              <a:latin typeface="微软雅黑" panose="020B0503020204020204" pitchFamily="34" charset="-122"/>
              <a:ea typeface="微软雅黑" panose="020B0503020204020204" pitchFamily="34" charset="-122"/>
            </a:rPr>
            <a:t>的共享平台</a:t>
          </a:r>
          <a:endParaRPr lang="zh-CN" altLang="en-US" dirty="0">
            <a:latin typeface="微软雅黑" panose="020B0503020204020204" pitchFamily="34" charset="-122"/>
            <a:ea typeface="微软雅黑" panose="020B0503020204020204" pitchFamily="34" charset="-122"/>
          </a:endParaRPr>
        </a:p>
      </dgm:t>
    </dgm:pt>
    <dgm:pt modelId="{7B82D642-CBB9-4FC6-9CB1-11FBDEED11B7}" type="parTrans" cxnId="{B2ED3DA3-4CDC-488D-A48B-D45AA91CD8A1}">
      <dgm:prSet/>
      <dgm:spPr/>
      <dgm:t>
        <a:bodyPr/>
        <a:lstStyle/>
        <a:p>
          <a:endParaRPr lang="zh-CN" altLang="en-US">
            <a:latin typeface="微软雅黑" panose="020B0503020204020204" pitchFamily="34" charset="-122"/>
            <a:ea typeface="微软雅黑" panose="020B0503020204020204" pitchFamily="34" charset="-122"/>
          </a:endParaRPr>
        </a:p>
      </dgm:t>
    </dgm:pt>
    <dgm:pt modelId="{7F58C0C1-6D7B-43D5-AF19-196C26097043}" type="sibTrans" cxnId="{B2ED3DA3-4CDC-488D-A48B-D45AA91CD8A1}">
      <dgm:prSet/>
      <dgm:spPr/>
      <dgm:t>
        <a:bodyPr/>
        <a:lstStyle/>
        <a:p>
          <a:endParaRPr lang="zh-CN" altLang="en-US">
            <a:latin typeface="微软雅黑" panose="020B0503020204020204" pitchFamily="34" charset="-122"/>
            <a:ea typeface="微软雅黑" panose="020B0503020204020204" pitchFamily="34" charset="-122"/>
          </a:endParaRPr>
        </a:p>
      </dgm:t>
    </dgm:pt>
    <dgm:pt modelId="{4F2C6957-13FB-42D8-8CA2-6CBBB25C96B3}">
      <dgm:prSet phldrT="[文本]"/>
      <dgm:spPr/>
      <dgm:t>
        <a:bodyPr/>
        <a:lstStyle/>
        <a:p>
          <a:r>
            <a:rPr lang="zh-CN" dirty="0" smtClean="0">
              <a:latin typeface="微软雅黑" panose="020B0503020204020204" pitchFamily="34" charset="-122"/>
              <a:ea typeface="微软雅黑" panose="020B0503020204020204" pitchFamily="34" charset="-122"/>
            </a:rPr>
            <a:t>服务于双创教育的</a:t>
          </a:r>
          <a:r>
            <a:rPr lang="zh-CN" b="1" dirty="0" smtClean="0">
              <a:latin typeface="微软雅黑" panose="020B0503020204020204" pitchFamily="34" charset="-122"/>
              <a:ea typeface="微软雅黑" panose="020B0503020204020204" pitchFamily="34" charset="-122"/>
            </a:rPr>
            <a:t>创新生态环境</a:t>
          </a:r>
          <a:endParaRPr lang="zh-CN" altLang="en-US" b="1" dirty="0">
            <a:latin typeface="微软雅黑" panose="020B0503020204020204" pitchFamily="34" charset="-122"/>
            <a:ea typeface="微软雅黑" panose="020B0503020204020204" pitchFamily="34" charset="-122"/>
          </a:endParaRPr>
        </a:p>
      </dgm:t>
    </dgm:pt>
    <dgm:pt modelId="{65AFA8AB-C5B3-4815-BB0A-BE2EBC21144D}" type="parTrans" cxnId="{01B8BBD9-8A51-4D6C-B6B4-9A9E45DC5ABD}">
      <dgm:prSet/>
      <dgm:spPr/>
      <dgm:t>
        <a:bodyPr/>
        <a:lstStyle/>
        <a:p>
          <a:endParaRPr lang="zh-CN" altLang="en-US">
            <a:latin typeface="微软雅黑" panose="020B0503020204020204" pitchFamily="34" charset="-122"/>
            <a:ea typeface="微软雅黑" panose="020B0503020204020204" pitchFamily="34" charset="-122"/>
          </a:endParaRPr>
        </a:p>
      </dgm:t>
    </dgm:pt>
    <dgm:pt modelId="{5AF52393-57FB-43DD-A495-5E8AA94DA7A8}" type="sibTrans" cxnId="{01B8BBD9-8A51-4D6C-B6B4-9A9E45DC5ABD}">
      <dgm:prSet/>
      <dgm:spPr/>
      <dgm:t>
        <a:bodyPr/>
        <a:lstStyle/>
        <a:p>
          <a:endParaRPr lang="zh-CN" altLang="en-US">
            <a:latin typeface="微软雅黑" panose="020B0503020204020204" pitchFamily="34" charset="-122"/>
            <a:ea typeface="微软雅黑" panose="020B0503020204020204" pitchFamily="34" charset="-122"/>
          </a:endParaRPr>
        </a:p>
      </dgm:t>
    </dgm:pt>
    <dgm:pt modelId="{74E225C0-7573-4442-BDBB-503CD1A20DD4}" type="pres">
      <dgm:prSet presAssocID="{BED93D47-18B3-4ABC-B337-3591322E6D72}" presName="compositeShape" presStyleCnt="0">
        <dgm:presLayoutVars>
          <dgm:chMax val="7"/>
          <dgm:dir/>
          <dgm:resizeHandles val="exact"/>
        </dgm:presLayoutVars>
      </dgm:prSet>
      <dgm:spPr/>
    </dgm:pt>
    <dgm:pt modelId="{8F907996-9098-4CAA-AC04-9EB6355CC757}" type="pres">
      <dgm:prSet presAssocID="{BED93D47-18B3-4ABC-B337-3591322E6D72}" presName="wedge1" presStyleLbl="node1" presStyleIdx="0" presStyleCnt="3"/>
      <dgm:spPr/>
      <dgm:t>
        <a:bodyPr/>
        <a:lstStyle/>
        <a:p>
          <a:endParaRPr lang="zh-CN" altLang="en-US"/>
        </a:p>
      </dgm:t>
    </dgm:pt>
    <dgm:pt modelId="{39B02742-E700-4E9B-8A38-A7A82CB5D366}" type="pres">
      <dgm:prSet presAssocID="{BED93D47-18B3-4ABC-B337-3591322E6D72}" presName="wedge1Tx" presStyleLbl="node1" presStyleIdx="0" presStyleCnt="3">
        <dgm:presLayoutVars>
          <dgm:chMax val="0"/>
          <dgm:chPref val="0"/>
          <dgm:bulletEnabled val="1"/>
        </dgm:presLayoutVars>
      </dgm:prSet>
      <dgm:spPr/>
      <dgm:t>
        <a:bodyPr/>
        <a:lstStyle/>
        <a:p>
          <a:endParaRPr lang="zh-CN" altLang="en-US"/>
        </a:p>
      </dgm:t>
    </dgm:pt>
    <dgm:pt modelId="{A11A8AE4-C5C9-4F84-9E54-FF79F04429D3}" type="pres">
      <dgm:prSet presAssocID="{BED93D47-18B3-4ABC-B337-3591322E6D72}" presName="wedge2" presStyleLbl="node1" presStyleIdx="1" presStyleCnt="3"/>
      <dgm:spPr/>
      <dgm:t>
        <a:bodyPr/>
        <a:lstStyle/>
        <a:p>
          <a:endParaRPr lang="zh-CN" altLang="en-US"/>
        </a:p>
      </dgm:t>
    </dgm:pt>
    <dgm:pt modelId="{11F52AB2-D3CE-4E5B-969B-FFD1637F1A17}" type="pres">
      <dgm:prSet presAssocID="{BED93D47-18B3-4ABC-B337-3591322E6D72}" presName="wedge2Tx" presStyleLbl="node1" presStyleIdx="1" presStyleCnt="3">
        <dgm:presLayoutVars>
          <dgm:chMax val="0"/>
          <dgm:chPref val="0"/>
          <dgm:bulletEnabled val="1"/>
        </dgm:presLayoutVars>
      </dgm:prSet>
      <dgm:spPr/>
      <dgm:t>
        <a:bodyPr/>
        <a:lstStyle/>
        <a:p>
          <a:endParaRPr lang="zh-CN" altLang="en-US"/>
        </a:p>
      </dgm:t>
    </dgm:pt>
    <dgm:pt modelId="{E910599D-BDF0-452C-972C-FE146ACD7869}" type="pres">
      <dgm:prSet presAssocID="{BED93D47-18B3-4ABC-B337-3591322E6D72}" presName="wedge3" presStyleLbl="node1" presStyleIdx="2" presStyleCnt="3"/>
      <dgm:spPr/>
      <dgm:t>
        <a:bodyPr/>
        <a:lstStyle/>
        <a:p>
          <a:endParaRPr lang="zh-CN" altLang="en-US"/>
        </a:p>
      </dgm:t>
    </dgm:pt>
    <dgm:pt modelId="{B8164409-4063-4390-8E16-609D7C876A48}" type="pres">
      <dgm:prSet presAssocID="{BED93D47-18B3-4ABC-B337-3591322E6D72}" presName="wedge3Tx" presStyleLbl="node1" presStyleIdx="2" presStyleCnt="3">
        <dgm:presLayoutVars>
          <dgm:chMax val="0"/>
          <dgm:chPref val="0"/>
          <dgm:bulletEnabled val="1"/>
        </dgm:presLayoutVars>
      </dgm:prSet>
      <dgm:spPr/>
      <dgm:t>
        <a:bodyPr/>
        <a:lstStyle/>
        <a:p>
          <a:endParaRPr lang="zh-CN" altLang="en-US"/>
        </a:p>
      </dgm:t>
    </dgm:pt>
  </dgm:ptLst>
  <dgm:cxnLst>
    <dgm:cxn modelId="{B2ED3DA3-4CDC-488D-A48B-D45AA91CD8A1}" srcId="{BED93D47-18B3-4ABC-B337-3591322E6D72}" destId="{BBDEA4A8-2824-479F-AF08-AE92F3A1A42A}" srcOrd="1" destOrd="0" parTransId="{7B82D642-CBB9-4FC6-9CB1-11FBDEED11B7}" sibTransId="{7F58C0C1-6D7B-43D5-AF19-196C26097043}"/>
    <dgm:cxn modelId="{32C02D03-3E18-458D-B451-81BE85641054}" type="presOf" srcId="{BBB4A666-9B4F-487E-8470-3CBA7E459C2F}" destId="{39B02742-E700-4E9B-8A38-A7A82CB5D366}" srcOrd="1" destOrd="0" presId="urn:microsoft.com/office/officeart/2005/8/layout/chart3"/>
    <dgm:cxn modelId="{01B8BBD9-8A51-4D6C-B6B4-9A9E45DC5ABD}" srcId="{BED93D47-18B3-4ABC-B337-3591322E6D72}" destId="{4F2C6957-13FB-42D8-8CA2-6CBBB25C96B3}" srcOrd="2" destOrd="0" parTransId="{65AFA8AB-C5B3-4815-BB0A-BE2EBC21144D}" sibTransId="{5AF52393-57FB-43DD-A495-5E8AA94DA7A8}"/>
    <dgm:cxn modelId="{250033AB-D28F-4C58-ABA3-3276CF94D2BE}" srcId="{BED93D47-18B3-4ABC-B337-3591322E6D72}" destId="{BBB4A666-9B4F-487E-8470-3CBA7E459C2F}" srcOrd="0" destOrd="0" parTransId="{31244A0A-8426-4F32-B196-2EB61FCFDC2A}" sibTransId="{70A61293-0CCC-42D2-9FB9-14CF4C2791B1}"/>
    <dgm:cxn modelId="{9546E004-520F-4D36-B665-87FC1903D35E}" type="presOf" srcId="{BBDEA4A8-2824-479F-AF08-AE92F3A1A42A}" destId="{A11A8AE4-C5C9-4F84-9E54-FF79F04429D3}" srcOrd="0" destOrd="0" presId="urn:microsoft.com/office/officeart/2005/8/layout/chart3"/>
    <dgm:cxn modelId="{CB34B283-E8B6-4BB5-9D1A-2ED6A9D060B7}" type="presOf" srcId="{BED93D47-18B3-4ABC-B337-3591322E6D72}" destId="{74E225C0-7573-4442-BDBB-503CD1A20DD4}" srcOrd="0" destOrd="0" presId="urn:microsoft.com/office/officeart/2005/8/layout/chart3"/>
    <dgm:cxn modelId="{8BEBA670-5539-44FB-8DE6-08B6DD5010D1}" type="presOf" srcId="{4F2C6957-13FB-42D8-8CA2-6CBBB25C96B3}" destId="{E910599D-BDF0-452C-972C-FE146ACD7869}" srcOrd="0" destOrd="0" presId="urn:microsoft.com/office/officeart/2005/8/layout/chart3"/>
    <dgm:cxn modelId="{8385E3AB-62DC-4A56-B48C-4B359A9A2E37}" type="presOf" srcId="{BBB4A666-9B4F-487E-8470-3CBA7E459C2F}" destId="{8F907996-9098-4CAA-AC04-9EB6355CC757}" srcOrd="0" destOrd="0" presId="urn:microsoft.com/office/officeart/2005/8/layout/chart3"/>
    <dgm:cxn modelId="{A07FA28E-9912-4D5B-9E70-D30D501A8AC9}" type="presOf" srcId="{4F2C6957-13FB-42D8-8CA2-6CBBB25C96B3}" destId="{B8164409-4063-4390-8E16-609D7C876A48}" srcOrd="1" destOrd="0" presId="urn:microsoft.com/office/officeart/2005/8/layout/chart3"/>
    <dgm:cxn modelId="{4B67ACAF-9412-4162-AAC9-19F1DD141DB7}" type="presOf" srcId="{BBDEA4A8-2824-479F-AF08-AE92F3A1A42A}" destId="{11F52AB2-D3CE-4E5B-969B-FFD1637F1A17}" srcOrd="1" destOrd="0" presId="urn:microsoft.com/office/officeart/2005/8/layout/chart3"/>
    <dgm:cxn modelId="{D9F06BE3-C2C6-420D-BA75-7E22F7D36E4C}" type="presParOf" srcId="{74E225C0-7573-4442-BDBB-503CD1A20DD4}" destId="{8F907996-9098-4CAA-AC04-9EB6355CC757}" srcOrd="0" destOrd="0" presId="urn:microsoft.com/office/officeart/2005/8/layout/chart3"/>
    <dgm:cxn modelId="{F1271770-0F93-41D5-8409-0DA6A41FDC01}" type="presParOf" srcId="{74E225C0-7573-4442-BDBB-503CD1A20DD4}" destId="{39B02742-E700-4E9B-8A38-A7A82CB5D366}" srcOrd="1" destOrd="0" presId="urn:microsoft.com/office/officeart/2005/8/layout/chart3"/>
    <dgm:cxn modelId="{0B58F13E-E853-4DFF-8B59-B29A18E509C8}" type="presParOf" srcId="{74E225C0-7573-4442-BDBB-503CD1A20DD4}" destId="{A11A8AE4-C5C9-4F84-9E54-FF79F04429D3}" srcOrd="2" destOrd="0" presId="urn:microsoft.com/office/officeart/2005/8/layout/chart3"/>
    <dgm:cxn modelId="{D9A27204-DC29-49DE-8F21-093BDB9DD689}" type="presParOf" srcId="{74E225C0-7573-4442-BDBB-503CD1A20DD4}" destId="{11F52AB2-D3CE-4E5B-969B-FFD1637F1A17}" srcOrd="3" destOrd="0" presId="urn:microsoft.com/office/officeart/2005/8/layout/chart3"/>
    <dgm:cxn modelId="{0E28978C-5D58-45C8-8B84-24874D224B2E}" type="presParOf" srcId="{74E225C0-7573-4442-BDBB-503CD1A20DD4}" destId="{E910599D-BDF0-452C-972C-FE146ACD7869}" srcOrd="4" destOrd="0" presId="urn:microsoft.com/office/officeart/2005/8/layout/chart3"/>
    <dgm:cxn modelId="{8D56955B-6B27-4035-80AD-7B81D6B6791C}" type="presParOf" srcId="{74E225C0-7573-4442-BDBB-503CD1A20DD4}" destId="{B8164409-4063-4390-8E16-609D7C876A48}" srcOrd="5" destOrd="0" presId="urn:microsoft.com/office/officeart/2005/8/layout/char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ED93D47-18B3-4ABC-B337-3591322E6D72}" type="doc">
      <dgm:prSet loTypeId="urn:microsoft.com/office/officeart/2005/8/layout/chart3" loCatId="cycle" qsTypeId="urn:microsoft.com/office/officeart/2005/8/quickstyle/simple1" qsCatId="simple" csTypeId="urn:microsoft.com/office/officeart/2005/8/colors/accent1_2" csCatId="accent1" phldr="1"/>
      <dgm:spPr/>
    </dgm:pt>
    <dgm:pt modelId="{BBB4A666-9B4F-487E-8470-3CBA7E459C2F}">
      <dgm:prSet phldrT="[文本]"/>
      <dgm:spPr/>
      <dgm:t>
        <a:bodyPr/>
        <a:lstStyle/>
        <a:p>
          <a:r>
            <a:rPr lang="zh-CN" altLang="en-US" dirty="0" smtClean="0">
              <a:latin typeface="微软雅黑" panose="020B0503020204020204" pitchFamily="34" charset="-122"/>
              <a:ea typeface="微软雅黑" panose="020B0503020204020204" pitchFamily="34" charset="-122"/>
            </a:rPr>
            <a:t>面向</a:t>
          </a:r>
          <a:r>
            <a:rPr lang="zh-CN" dirty="0" smtClean="0">
              <a:latin typeface="微软雅黑" panose="020B0503020204020204" pitchFamily="34" charset="-122"/>
              <a:ea typeface="微软雅黑" panose="020B0503020204020204" pitchFamily="34" charset="-122"/>
            </a:rPr>
            <a:t>工业</a:t>
          </a:r>
          <a:r>
            <a:rPr lang="en-US" dirty="0" smtClean="0">
              <a:latin typeface="微软雅黑" panose="020B0503020204020204" pitchFamily="34" charset="-122"/>
              <a:ea typeface="微软雅黑" panose="020B0503020204020204" pitchFamily="34" charset="-122"/>
            </a:rPr>
            <a:t>4.0</a:t>
          </a:r>
          <a:r>
            <a:rPr lang="zh-CN" dirty="0" smtClean="0">
              <a:latin typeface="微软雅黑" panose="020B0503020204020204" pitchFamily="34" charset="-122"/>
              <a:ea typeface="微软雅黑" panose="020B0503020204020204" pitchFamily="34" charset="-122"/>
            </a:rPr>
            <a:t>的</a:t>
          </a:r>
          <a:r>
            <a:rPr lang="zh-CN" b="1" dirty="0" smtClean="0">
              <a:latin typeface="微软雅黑" panose="020B0503020204020204" pitchFamily="34" charset="-122"/>
              <a:ea typeface="微软雅黑" panose="020B0503020204020204" pitchFamily="34" charset="-122"/>
            </a:rPr>
            <a:t>智能制造平台</a:t>
          </a:r>
          <a:endParaRPr lang="zh-CN" altLang="en-US" b="1" dirty="0">
            <a:latin typeface="微软雅黑" panose="020B0503020204020204" pitchFamily="34" charset="-122"/>
            <a:ea typeface="微软雅黑" panose="020B0503020204020204" pitchFamily="34" charset="-122"/>
          </a:endParaRPr>
        </a:p>
      </dgm:t>
    </dgm:pt>
    <dgm:pt modelId="{31244A0A-8426-4F32-B196-2EB61FCFDC2A}" type="parTrans" cxnId="{250033AB-D28F-4C58-ABA3-3276CF94D2BE}">
      <dgm:prSet/>
      <dgm:spPr/>
      <dgm:t>
        <a:bodyPr/>
        <a:lstStyle/>
        <a:p>
          <a:endParaRPr lang="zh-CN" altLang="en-US">
            <a:latin typeface="微软雅黑" panose="020B0503020204020204" pitchFamily="34" charset="-122"/>
            <a:ea typeface="微软雅黑" panose="020B0503020204020204" pitchFamily="34" charset="-122"/>
          </a:endParaRPr>
        </a:p>
      </dgm:t>
    </dgm:pt>
    <dgm:pt modelId="{70A61293-0CCC-42D2-9FB9-14CF4C2791B1}" type="sibTrans" cxnId="{250033AB-D28F-4C58-ABA3-3276CF94D2BE}">
      <dgm:prSet/>
      <dgm:spPr/>
      <dgm:t>
        <a:bodyPr/>
        <a:lstStyle/>
        <a:p>
          <a:endParaRPr lang="zh-CN" altLang="en-US">
            <a:latin typeface="微软雅黑" panose="020B0503020204020204" pitchFamily="34" charset="-122"/>
            <a:ea typeface="微软雅黑" panose="020B0503020204020204" pitchFamily="34" charset="-122"/>
          </a:endParaRPr>
        </a:p>
      </dgm:t>
    </dgm:pt>
    <dgm:pt modelId="{BBDEA4A8-2824-479F-AF08-AE92F3A1A42A}">
      <dgm:prSet phldrT="[文本]"/>
      <dgm:spPr/>
      <dgm:t>
        <a:bodyPr/>
        <a:lstStyle/>
        <a:p>
          <a:r>
            <a:rPr lang="zh-CN" dirty="0" smtClean="0">
              <a:latin typeface="微软雅黑" panose="020B0503020204020204" pitchFamily="34" charset="-122"/>
              <a:ea typeface="微软雅黑" panose="020B0503020204020204" pitchFamily="34" charset="-122"/>
            </a:rPr>
            <a:t>服务于</a:t>
          </a:r>
          <a:r>
            <a:rPr lang="zh-CN" b="1" dirty="0" smtClean="0">
              <a:latin typeface="微软雅黑" panose="020B0503020204020204" pitchFamily="34" charset="-122"/>
              <a:ea typeface="微软雅黑" panose="020B0503020204020204" pitchFamily="34" charset="-122"/>
            </a:rPr>
            <a:t>技术创新</a:t>
          </a:r>
          <a:r>
            <a:rPr lang="zh-CN" altLang="en-US" b="1" dirty="0" smtClean="0">
              <a:latin typeface="微软雅黑" panose="020B0503020204020204" pitchFamily="34" charset="-122"/>
              <a:ea typeface="微软雅黑" panose="020B0503020204020204" pitchFamily="34" charset="-122"/>
            </a:rPr>
            <a:t>创业</a:t>
          </a:r>
          <a:r>
            <a:rPr lang="zh-CN" b="1" dirty="0" smtClean="0">
              <a:latin typeface="微软雅黑" panose="020B0503020204020204" pitchFamily="34" charset="-122"/>
              <a:ea typeface="微软雅黑" panose="020B0503020204020204" pitchFamily="34" charset="-122"/>
            </a:rPr>
            <a:t>辅修专业</a:t>
          </a:r>
          <a:r>
            <a:rPr lang="zh-CN" dirty="0" smtClean="0">
              <a:latin typeface="微软雅黑" panose="020B0503020204020204" pitchFamily="34" charset="-122"/>
              <a:ea typeface="微软雅黑" panose="020B0503020204020204" pitchFamily="34" charset="-122"/>
            </a:rPr>
            <a:t>的共享平台</a:t>
          </a:r>
          <a:endParaRPr lang="zh-CN" altLang="en-US" dirty="0">
            <a:latin typeface="微软雅黑" panose="020B0503020204020204" pitchFamily="34" charset="-122"/>
            <a:ea typeface="微软雅黑" panose="020B0503020204020204" pitchFamily="34" charset="-122"/>
          </a:endParaRPr>
        </a:p>
      </dgm:t>
    </dgm:pt>
    <dgm:pt modelId="{7B82D642-CBB9-4FC6-9CB1-11FBDEED11B7}" type="parTrans" cxnId="{B2ED3DA3-4CDC-488D-A48B-D45AA91CD8A1}">
      <dgm:prSet/>
      <dgm:spPr/>
      <dgm:t>
        <a:bodyPr/>
        <a:lstStyle/>
        <a:p>
          <a:endParaRPr lang="zh-CN" altLang="en-US">
            <a:latin typeface="微软雅黑" panose="020B0503020204020204" pitchFamily="34" charset="-122"/>
            <a:ea typeface="微软雅黑" panose="020B0503020204020204" pitchFamily="34" charset="-122"/>
          </a:endParaRPr>
        </a:p>
      </dgm:t>
    </dgm:pt>
    <dgm:pt modelId="{7F58C0C1-6D7B-43D5-AF19-196C26097043}" type="sibTrans" cxnId="{B2ED3DA3-4CDC-488D-A48B-D45AA91CD8A1}">
      <dgm:prSet/>
      <dgm:spPr/>
      <dgm:t>
        <a:bodyPr/>
        <a:lstStyle/>
        <a:p>
          <a:endParaRPr lang="zh-CN" altLang="en-US">
            <a:latin typeface="微软雅黑" panose="020B0503020204020204" pitchFamily="34" charset="-122"/>
            <a:ea typeface="微软雅黑" panose="020B0503020204020204" pitchFamily="34" charset="-122"/>
          </a:endParaRPr>
        </a:p>
      </dgm:t>
    </dgm:pt>
    <dgm:pt modelId="{4F2C6957-13FB-42D8-8CA2-6CBBB25C96B3}">
      <dgm:prSet phldrT="[文本]"/>
      <dgm:spPr/>
      <dgm:t>
        <a:bodyPr/>
        <a:lstStyle/>
        <a:p>
          <a:r>
            <a:rPr lang="zh-CN" dirty="0" smtClean="0">
              <a:latin typeface="微软雅黑" panose="020B0503020204020204" pitchFamily="34" charset="-122"/>
              <a:ea typeface="微软雅黑" panose="020B0503020204020204" pitchFamily="34" charset="-122"/>
            </a:rPr>
            <a:t>服务于双创教育的</a:t>
          </a:r>
          <a:r>
            <a:rPr lang="zh-CN" b="1" dirty="0" smtClean="0">
              <a:latin typeface="微软雅黑" panose="020B0503020204020204" pitchFamily="34" charset="-122"/>
              <a:ea typeface="微软雅黑" panose="020B0503020204020204" pitchFamily="34" charset="-122"/>
            </a:rPr>
            <a:t>创新生态环境</a:t>
          </a:r>
          <a:endParaRPr lang="zh-CN" altLang="en-US" b="1" dirty="0">
            <a:latin typeface="微软雅黑" panose="020B0503020204020204" pitchFamily="34" charset="-122"/>
            <a:ea typeface="微软雅黑" panose="020B0503020204020204" pitchFamily="34" charset="-122"/>
          </a:endParaRPr>
        </a:p>
      </dgm:t>
    </dgm:pt>
    <dgm:pt modelId="{65AFA8AB-C5B3-4815-BB0A-BE2EBC21144D}" type="parTrans" cxnId="{01B8BBD9-8A51-4D6C-B6B4-9A9E45DC5ABD}">
      <dgm:prSet/>
      <dgm:spPr/>
      <dgm:t>
        <a:bodyPr/>
        <a:lstStyle/>
        <a:p>
          <a:endParaRPr lang="zh-CN" altLang="en-US">
            <a:latin typeface="微软雅黑" panose="020B0503020204020204" pitchFamily="34" charset="-122"/>
            <a:ea typeface="微软雅黑" panose="020B0503020204020204" pitchFamily="34" charset="-122"/>
          </a:endParaRPr>
        </a:p>
      </dgm:t>
    </dgm:pt>
    <dgm:pt modelId="{5AF52393-57FB-43DD-A495-5E8AA94DA7A8}" type="sibTrans" cxnId="{01B8BBD9-8A51-4D6C-B6B4-9A9E45DC5ABD}">
      <dgm:prSet/>
      <dgm:spPr/>
      <dgm:t>
        <a:bodyPr/>
        <a:lstStyle/>
        <a:p>
          <a:endParaRPr lang="zh-CN" altLang="en-US">
            <a:latin typeface="微软雅黑" panose="020B0503020204020204" pitchFamily="34" charset="-122"/>
            <a:ea typeface="微软雅黑" panose="020B0503020204020204" pitchFamily="34" charset="-122"/>
          </a:endParaRPr>
        </a:p>
      </dgm:t>
    </dgm:pt>
    <dgm:pt modelId="{74E225C0-7573-4442-BDBB-503CD1A20DD4}" type="pres">
      <dgm:prSet presAssocID="{BED93D47-18B3-4ABC-B337-3591322E6D72}" presName="compositeShape" presStyleCnt="0">
        <dgm:presLayoutVars>
          <dgm:chMax val="7"/>
          <dgm:dir/>
          <dgm:resizeHandles val="exact"/>
        </dgm:presLayoutVars>
      </dgm:prSet>
      <dgm:spPr/>
    </dgm:pt>
    <dgm:pt modelId="{8F907996-9098-4CAA-AC04-9EB6355CC757}" type="pres">
      <dgm:prSet presAssocID="{BED93D47-18B3-4ABC-B337-3591322E6D72}" presName="wedge1" presStyleLbl="node1" presStyleIdx="0" presStyleCnt="3"/>
      <dgm:spPr/>
      <dgm:t>
        <a:bodyPr/>
        <a:lstStyle/>
        <a:p>
          <a:endParaRPr lang="zh-CN" altLang="en-US"/>
        </a:p>
      </dgm:t>
    </dgm:pt>
    <dgm:pt modelId="{39B02742-E700-4E9B-8A38-A7A82CB5D366}" type="pres">
      <dgm:prSet presAssocID="{BED93D47-18B3-4ABC-B337-3591322E6D72}" presName="wedge1Tx" presStyleLbl="node1" presStyleIdx="0" presStyleCnt="3">
        <dgm:presLayoutVars>
          <dgm:chMax val="0"/>
          <dgm:chPref val="0"/>
          <dgm:bulletEnabled val="1"/>
        </dgm:presLayoutVars>
      </dgm:prSet>
      <dgm:spPr/>
      <dgm:t>
        <a:bodyPr/>
        <a:lstStyle/>
        <a:p>
          <a:endParaRPr lang="zh-CN" altLang="en-US"/>
        </a:p>
      </dgm:t>
    </dgm:pt>
    <dgm:pt modelId="{A11A8AE4-C5C9-4F84-9E54-FF79F04429D3}" type="pres">
      <dgm:prSet presAssocID="{BED93D47-18B3-4ABC-B337-3591322E6D72}" presName="wedge2" presStyleLbl="node1" presStyleIdx="1" presStyleCnt="3" custLinFactNeighborX="623" custLinFactNeighborY="3869"/>
      <dgm:spPr/>
      <dgm:t>
        <a:bodyPr/>
        <a:lstStyle/>
        <a:p>
          <a:endParaRPr lang="zh-CN" altLang="en-US"/>
        </a:p>
      </dgm:t>
    </dgm:pt>
    <dgm:pt modelId="{11F52AB2-D3CE-4E5B-969B-FFD1637F1A17}" type="pres">
      <dgm:prSet presAssocID="{BED93D47-18B3-4ABC-B337-3591322E6D72}" presName="wedge2Tx" presStyleLbl="node1" presStyleIdx="1" presStyleCnt="3">
        <dgm:presLayoutVars>
          <dgm:chMax val="0"/>
          <dgm:chPref val="0"/>
          <dgm:bulletEnabled val="1"/>
        </dgm:presLayoutVars>
      </dgm:prSet>
      <dgm:spPr/>
      <dgm:t>
        <a:bodyPr/>
        <a:lstStyle/>
        <a:p>
          <a:endParaRPr lang="zh-CN" altLang="en-US"/>
        </a:p>
      </dgm:t>
    </dgm:pt>
    <dgm:pt modelId="{E910599D-BDF0-452C-972C-FE146ACD7869}" type="pres">
      <dgm:prSet presAssocID="{BED93D47-18B3-4ABC-B337-3591322E6D72}" presName="wedge3" presStyleLbl="node1" presStyleIdx="2" presStyleCnt="3"/>
      <dgm:spPr/>
      <dgm:t>
        <a:bodyPr/>
        <a:lstStyle/>
        <a:p>
          <a:endParaRPr lang="zh-CN" altLang="en-US"/>
        </a:p>
      </dgm:t>
    </dgm:pt>
    <dgm:pt modelId="{B8164409-4063-4390-8E16-609D7C876A48}" type="pres">
      <dgm:prSet presAssocID="{BED93D47-18B3-4ABC-B337-3591322E6D72}" presName="wedge3Tx" presStyleLbl="node1" presStyleIdx="2" presStyleCnt="3">
        <dgm:presLayoutVars>
          <dgm:chMax val="0"/>
          <dgm:chPref val="0"/>
          <dgm:bulletEnabled val="1"/>
        </dgm:presLayoutVars>
      </dgm:prSet>
      <dgm:spPr/>
      <dgm:t>
        <a:bodyPr/>
        <a:lstStyle/>
        <a:p>
          <a:endParaRPr lang="zh-CN" altLang="en-US"/>
        </a:p>
      </dgm:t>
    </dgm:pt>
  </dgm:ptLst>
  <dgm:cxnLst>
    <dgm:cxn modelId="{0B58C908-D0AC-48B9-9CE8-6B7ADCA3A218}" type="presOf" srcId="{BBB4A666-9B4F-487E-8470-3CBA7E459C2F}" destId="{E910599D-BDF0-452C-972C-FE146ACD7869}" srcOrd="0" destOrd="0" presId="urn:microsoft.com/office/officeart/2005/8/layout/chart3"/>
    <dgm:cxn modelId="{B2ED3DA3-4CDC-488D-A48B-D45AA91CD8A1}" srcId="{BED93D47-18B3-4ABC-B337-3591322E6D72}" destId="{BBDEA4A8-2824-479F-AF08-AE92F3A1A42A}" srcOrd="0" destOrd="0" parTransId="{7B82D642-CBB9-4FC6-9CB1-11FBDEED11B7}" sibTransId="{7F58C0C1-6D7B-43D5-AF19-196C26097043}"/>
    <dgm:cxn modelId="{D0B7E995-CE37-43A6-896C-2452C19BCDFE}" type="presOf" srcId="{BBDEA4A8-2824-479F-AF08-AE92F3A1A42A}" destId="{39B02742-E700-4E9B-8A38-A7A82CB5D366}" srcOrd="1" destOrd="0" presId="urn:microsoft.com/office/officeart/2005/8/layout/chart3"/>
    <dgm:cxn modelId="{1D623003-1F98-49FA-AA18-CF840E789705}" type="presOf" srcId="{4F2C6957-13FB-42D8-8CA2-6CBBB25C96B3}" destId="{A11A8AE4-C5C9-4F84-9E54-FF79F04429D3}" srcOrd="0" destOrd="0" presId="urn:microsoft.com/office/officeart/2005/8/layout/chart3"/>
    <dgm:cxn modelId="{85756B44-C465-4065-B8FD-A73B5DB1EABC}" type="presOf" srcId="{BBB4A666-9B4F-487E-8470-3CBA7E459C2F}" destId="{B8164409-4063-4390-8E16-609D7C876A48}" srcOrd="1" destOrd="0" presId="urn:microsoft.com/office/officeart/2005/8/layout/chart3"/>
    <dgm:cxn modelId="{FB3931E1-8C28-49A2-963C-732FCA4B96E3}" type="presOf" srcId="{BED93D47-18B3-4ABC-B337-3591322E6D72}" destId="{74E225C0-7573-4442-BDBB-503CD1A20DD4}" srcOrd="0" destOrd="0" presId="urn:microsoft.com/office/officeart/2005/8/layout/chart3"/>
    <dgm:cxn modelId="{01B8BBD9-8A51-4D6C-B6B4-9A9E45DC5ABD}" srcId="{BED93D47-18B3-4ABC-B337-3591322E6D72}" destId="{4F2C6957-13FB-42D8-8CA2-6CBBB25C96B3}" srcOrd="1" destOrd="0" parTransId="{65AFA8AB-C5B3-4815-BB0A-BE2EBC21144D}" sibTransId="{5AF52393-57FB-43DD-A495-5E8AA94DA7A8}"/>
    <dgm:cxn modelId="{88FA5B1C-4950-4B81-BF0D-5CFE21CB0569}" type="presOf" srcId="{BBDEA4A8-2824-479F-AF08-AE92F3A1A42A}" destId="{8F907996-9098-4CAA-AC04-9EB6355CC757}" srcOrd="0" destOrd="0" presId="urn:microsoft.com/office/officeart/2005/8/layout/chart3"/>
    <dgm:cxn modelId="{250033AB-D28F-4C58-ABA3-3276CF94D2BE}" srcId="{BED93D47-18B3-4ABC-B337-3591322E6D72}" destId="{BBB4A666-9B4F-487E-8470-3CBA7E459C2F}" srcOrd="2" destOrd="0" parTransId="{31244A0A-8426-4F32-B196-2EB61FCFDC2A}" sibTransId="{70A61293-0CCC-42D2-9FB9-14CF4C2791B1}"/>
    <dgm:cxn modelId="{6F8745C0-5F26-4E0F-9854-C7A6760E6C1D}" type="presOf" srcId="{4F2C6957-13FB-42D8-8CA2-6CBBB25C96B3}" destId="{11F52AB2-D3CE-4E5B-969B-FFD1637F1A17}" srcOrd="1" destOrd="0" presId="urn:microsoft.com/office/officeart/2005/8/layout/chart3"/>
    <dgm:cxn modelId="{15A15688-374C-49F5-A956-839F26842C2C}" type="presParOf" srcId="{74E225C0-7573-4442-BDBB-503CD1A20DD4}" destId="{8F907996-9098-4CAA-AC04-9EB6355CC757}" srcOrd="0" destOrd="0" presId="urn:microsoft.com/office/officeart/2005/8/layout/chart3"/>
    <dgm:cxn modelId="{96833C89-74D5-43C4-AD61-9BC88E87F67C}" type="presParOf" srcId="{74E225C0-7573-4442-BDBB-503CD1A20DD4}" destId="{39B02742-E700-4E9B-8A38-A7A82CB5D366}" srcOrd="1" destOrd="0" presId="urn:microsoft.com/office/officeart/2005/8/layout/chart3"/>
    <dgm:cxn modelId="{042262AF-8380-4F67-BEED-7E8BCCCD79D0}" type="presParOf" srcId="{74E225C0-7573-4442-BDBB-503CD1A20DD4}" destId="{A11A8AE4-C5C9-4F84-9E54-FF79F04429D3}" srcOrd="2" destOrd="0" presId="urn:microsoft.com/office/officeart/2005/8/layout/chart3"/>
    <dgm:cxn modelId="{6241EFF3-97B2-420C-9A6E-DF12B05CFEA3}" type="presParOf" srcId="{74E225C0-7573-4442-BDBB-503CD1A20DD4}" destId="{11F52AB2-D3CE-4E5B-969B-FFD1637F1A17}" srcOrd="3" destOrd="0" presId="urn:microsoft.com/office/officeart/2005/8/layout/chart3"/>
    <dgm:cxn modelId="{B05BD550-1A53-4505-94F7-9DFFECFA384A}" type="presParOf" srcId="{74E225C0-7573-4442-BDBB-503CD1A20DD4}" destId="{E910599D-BDF0-452C-972C-FE146ACD7869}" srcOrd="4" destOrd="0" presId="urn:microsoft.com/office/officeart/2005/8/layout/chart3"/>
    <dgm:cxn modelId="{EC6F9B8F-4A3F-4797-B85D-A7DB3DACE65C}" type="presParOf" srcId="{74E225C0-7573-4442-BDBB-503CD1A20DD4}" destId="{B8164409-4063-4390-8E16-609D7C876A48}" srcOrd="5" destOrd="0" presId="urn:microsoft.com/office/officeart/2005/8/layout/char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ED93D47-18B3-4ABC-B337-3591322E6D72}" type="doc">
      <dgm:prSet loTypeId="urn:microsoft.com/office/officeart/2005/8/layout/chart3" loCatId="cycle" qsTypeId="urn:microsoft.com/office/officeart/2005/8/quickstyle/simple1" qsCatId="simple" csTypeId="urn:microsoft.com/office/officeart/2005/8/colors/accent1_2" csCatId="accent1" phldr="1"/>
      <dgm:spPr/>
    </dgm:pt>
    <dgm:pt modelId="{BBB4A666-9B4F-487E-8470-3CBA7E459C2F}">
      <dgm:prSet phldrT="[文本]"/>
      <dgm:spPr/>
      <dgm:t>
        <a:bodyPr/>
        <a:lstStyle/>
        <a:p>
          <a:r>
            <a:rPr lang="zh-CN" altLang="en-US" dirty="0" smtClean="0">
              <a:latin typeface="微软雅黑" panose="020B0503020204020204" pitchFamily="34" charset="-122"/>
              <a:ea typeface="微软雅黑" panose="020B0503020204020204" pitchFamily="34" charset="-122"/>
            </a:rPr>
            <a:t>面向</a:t>
          </a:r>
          <a:r>
            <a:rPr lang="zh-CN" dirty="0" smtClean="0">
              <a:latin typeface="微软雅黑" panose="020B0503020204020204" pitchFamily="34" charset="-122"/>
              <a:ea typeface="微软雅黑" panose="020B0503020204020204" pitchFamily="34" charset="-122"/>
            </a:rPr>
            <a:t>工业</a:t>
          </a:r>
          <a:r>
            <a:rPr lang="en-US" dirty="0" smtClean="0">
              <a:latin typeface="微软雅黑" panose="020B0503020204020204" pitchFamily="34" charset="-122"/>
              <a:ea typeface="微软雅黑" panose="020B0503020204020204" pitchFamily="34" charset="-122"/>
            </a:rPr>
            <a:t>4.0</a:t>
          </a:r>
          <a:r>
            <a:rPr lang="zh-CN" dirty="0" smtClean="0">
              <a:latin typeface="微软雅黑" panose="020B0503020204020204" pitchFamily="34" charset="-122"/>
              <a:ea typeface="微软雅黑" panose="020B0503020204020204" pitchFamily="34" charset="-122"/>
            </a:rPr>
            <a:t>的</a:t>
          </a:r>
          <a:r>
            <a:rPr lang="zh-CN" b="1" dirty="0" smtClean="0">
              <a:latin typeface="微软雅黑" panose="020B0503020204020204" pitchFamily="34" charset="-122"/>
              <a:ea typeface="微软雅黑" panose="020B0503020204020204" pitchFamily="34" charset="-122"/>
            </a:rPr>
            <a:t>智能制造平台</a:t>
          </a:r>
          <a:endParaRPr lang="zh-CN" altLang="en-US" b="1" dirty="0">
            <a:latin typeface="微软雅黑" panose="020B0503020204020204" pitchFamily="34" charset="-122"/>
            <a:ea typeface="微软雅黑" panose="020B0503020204020204" pitchFamily="34" charset="-122"/>
          </a:endParaRPr>
        </a:p>
      </dgm:t>
    </dgm:pt>
    <dgm:pt modelId="{31244A0A-8426-4F32-B196-2EB61FCFDC2A}" type="parTrans" cxnId="{250033AB-D28F-4C58-ABA3-3276CF94D2BE}">
      <dgm:prSet/>
      <dgm:spPr/>
      <dgm:t>
        <a:bodyPr/>
        <a:lstStyle/>
        <a:p>
          <a:endParaRPr lang="zh-CN" altLang="en-US">
            <a:latin typeface="微软雅黑" panose="020B0503020204020204" pitchFamily="34" charset="-122"/>
            <a:ea typeface="微软雅黑" panose="020B0503020204020204" pitchFamily="34" charset="-122"/>
          </a:endParaRPr>
        </a:p>
      </dgm:t>
    </dgm:pt>
    <dgm:pt modelId="{70A61293-0CCC-42D2-9FB9-14CF4C2791B1}" type="sibTrans" cxnId="{250033AB-D28F-4C58-ABA3-3276CF94D2BE}">
      <dgm:prSet/>
      <dgm:spPr/>
      <dgm:t>
        <a:bodyPr/>
        <a:lstStyle/>
        <a:p>
          <a:endParaRPr lang="zh-CN" altLang="en-US">
            <a:latin typeface="微软雅黑" panose="020B0503020204020204" pitchFamily="34" charset="-122"/>
            <a:ea typeface="微软雅黑" panose="020B0503020204020204" pitchFamily="34" charset="-122"/>
          </a:endParaRPr>
        </a:p>
      </dgm:t>
    </dgm:pt>
    <dgm:pt modelId="{BBDEA4A8-2824-479F-AF08-AE92F3A1A42A}">
      <dgm:prSet phldrT="[文本]"/>
      <dgm:spPr/>
      <dgm:t>
        <a:bodyPr/>
        <a:lstStyle/>
        <a:p>
          <a:r>
            <a:rPr lang="zh-CN" dirty="0" smtClean="0">
              <a:latin typeface="微软雅黑" panose="020B0503020204020204" pitchFamily="34" charset="-122"/>
              <a:ea typeface="微软雅黑" panose="020B0503020204020204" pitchFamily="34" charset="-122"/>
            </a:rPr>
            <a:t>服务于</a:t>
          </a:r>
          <a:r>
            <a:rPr lang="zh-CN" b="1" dirty="0" smtClean="0">
              <a:latin typeface="微软雅黑" panose="020B0503020204020204" pitchFamily="34" charset="-122"/>
              <a:ea typeface="微软雅黑" panose="020B0503020204020204" pitchFamily="34" charset="-122"/>
            </a:rPr>
            <a:t>技术创新</a:t>
          </a:r>
          <a:r>
            <a:rPr lang="zh-CN" altLang="en-US" b="1" dirty="0" smtClean="0">
              <a:latin typeface="微软雅黑" panose="020B0503020204020204" pitchFamily="34" charset="-122"/>
              <a:ea typeface="微软雅黑" panose="020B0503020204020204" pitchFamily="34" charset="-122"/>
            </a:rPr>
            <a:t>创业</a:t>
          </a:r>
          <a:r>
            <a:rPr lang="zh-CN" b="1" dirty="0" smtClean="0">
              <a:latin typeface="微软雅黑" panose="020B0503020204020204" pitchFamily="34" charset="-122"/>
              <a:ea typeface="微软雅黑" panose="020B0503020204020204" pitchFamily="34" charset="-122"/>
            </a:rPr>
            <a:t>辅修专业</a:t>
          </a:r>
          <a:r>
            <a:rPr lang="zh-CN" dirty="0" smtClean="0">
              <a:latin typeface="微软雅黑" panose="020B0503020204020204" pitchFamily="34" charset="-122"/>
              <a:ea typeface="微软雅黑" panose="020B0503020204020204" pitchFamily="34" charset="-122"/>
            </a:rPr>
            <a:t>的共享平台</a:t>
          </a:r>
          <a:endParaRPr lang="zh-CN" altLang="en-US" dirty="0">
            <a:latin typeface="微软雅黑" panose="020B0503020204020204" pitchFamily="34" charset="-122"/>
            <a:ea typeface="微软雅黑" panose="020B0503020204020204" pitchFamily="34" charset="-122"/>
          </a:endParaRPr>
        </a:p>
      </dgm:t>
    </dgm:pt>
    <dgm:pt modelId="{7B82D642-CBB9-4FC6-9CB1-11FBDEED11B7}" type="parTrans" cxnId="{B2ED3DA3-4CDC-488D-A48B-D45AA91CD8A1}">
      <dgm:prSet/>
      <dgm:spPr/>
      <dgm:t>
        <a:bodyPr/>
        <a:lstStyle/>
        <a:p>
          <a:endParaRPr lang="zh-CN" altLang="en-US">
            <a:latin typeface="微软雅黑" panose="020B0503020204020204" pitchFamily="34" charset="-122"/>
            <a:ea typeface="微软雅黑" panose="020B0503020204020204" pitchFamily="34" charset="-122"/>
          </a:endParaRPr>
        </a:p>
      </dgm:t>
    </dgm:pt>
    <dgm:pt modelId="{7F58C0C1-6D7B-43D5-AF19-196C26097043}" type="sibTrans" cxnId="{B2ED3DA3-4CDC-488D-A48B-D45AA91CD8A1}">
      <dgm:prSet/>
      <dgm:spPr/>
      <dgm:t>
        <a:bodyPr/>
        <a:lstStyle/>
        <a:p>
          <a:endParaRPr lang="zh-CN" altLang="en-US">
            <a:latin typeface="微软雅黑" panose="020B0503020204020204" pitchFamily="34" charset="-122"/>
            <a:ea typeface="微软雅黑" panose="020B0503020204020204" pitchFamily="34" charset="-122"/>
          </a:endParaRPr>
        </a:p>
      </dgm:t>
    </dgm:pt>
    <dgm:pt modelId="{4F2C6957-13FB-42D8-8CA2-6CBBB25C96B3}">
      <dgm:prSet phldrT="[文本]"/>
      <dgm:spPr/>
      <dgm:t>
        <a:bodyPr/>
        <a:lstStyle/>
        <a:p>
          <a:r>
            <a:rPr lang="zh-CN" dirty="0" smtClean="0">
              <a:latin typeface="微软雅黑" panose="020B0503020204020204" pitchFamily="34" charset="-122"/>
              <a:ea typeface="微软雅黑" panose="020B0503020204020204" pitchFamily="34" charset="-122"/>
            </a:rPr>
            <a:t>服务于双创教育的</a:t>
          </a:r>
          <a:r>
            <a:rPr lang="zh-CN" b="1" dirty="0" smtClean="0">
              <a:latin typeface="微软雅黑" panose="020B0503020204020204" pitchFamily="34" charset="-122"/>
              <a:ea typeface="微软雅黑" panose="020B0503020204020204" pitchFamily="34" charset="-122"/>
            </a:rPr>
            <a:t>创新生态环境</a:t>
          </a:r>
          <a:endParaRPr lang="zh-CN" altLang="en-US" b="1" dirty="0">
            <a:latin typeface="微软雅黑" panose="020B0503020204020204" pitchFamily="34" charset="-122"/>
            <a:ea typeface="微软雅黑" panose="020B0503020204020204" pitchFamily="34" charset="-122"/>
          </a:endParaRPr>
        </a:p>
      </dgm:t>
    </dgm:pt>
    <dgm:pt modelId="{65AFA8AB-C5B3-4815-BB0A-BE2EBC21144D}" type="parTrans" cxnId="{01B8BBD9-8A51-4D6C-B6B4-9A9E45DC5ABD}">
      <dgm:prSet/>
      <dgm:spPr/>
      <dgm:t>
        <a:bodyPr/>
        <a:lstStyle/>
        <a:p>
          <a:endParaRPr lang="zh-CN" altLang="en-US">
            <a:latin typeface="微软雅黑" panose="020B0503020204020204" pitchFamily="34" charset="-122"/>
            <a:ea typeface="微软雅黑" panose="020B0503020204020204" pitchFamily="34" charset="-122"/>
          </a:endParaRPr>
        </a:p>
      </dgm:t>
    </dgm:pt>
    <dgm:pt modelId="{5AF52393-57FB-43DD-A495-5E8AA94DA7A8}" type="sibTrans" cxnId="{01B8BBD9-8A51-4D6C-B6B4-9A9E45DC5ABD}">
      <dgm:prSet/>
      <dgm:spPr/>
      <dgm:t>
        <a:bodyPr/>
        <a:lstStyle/>
        <a:p>
          <a:endParaRPr lang="zh-CN" altLang="en-US">
            <a:latin typeface="微软雅黑" panose="020B0503020204020204" pitchFamily="34" charset="-122"/>
            <a:ea typeface="微软雅黑" panose="020B0503020204020204" pitchFamily="34" charset="-122"/>
          </a:endParaRPr>
        </a:p>
      </dgm:t>
    </dgm:pt>
    <dgm:pt modelId="{74E225C0-7573-4442-BDBB-503CD1A20DD4}" type="pres">
      <dgm:prSet presAssocID="{BED93D47-18B3-4ABC-B337-3591322E6D72}" presName="compositeShape" presStyleCnt="0">
        <dgm:presLayoutVars>
          <dgm:chMax val="7"/>
          <dgm:dir/>
          <dgm:resizeHandles val="exact"/>
        </dgm:presLayoutVars>
      </dgm:prSet>
      <dgm:spPr/>
    </dgm:pt>
    <dgm:pt modelId="{8F907996-9098-4CAA-AC04-9EB6355CC757}" type="pres">
      <dgm:prSet presAssocID="{BED93D47-18B3-4ABC-B337-3591322E6D72}" presName="wedge1" presStyleLbl="node1" presStyleIdx="0" presStyleCnt="3"/>
      <dgm:spPr/>
      <dgm:t>
        <a:bodyPr/>
        <a:lstStyle/>
        <a:p>
          <a:endParaRPr lang="zh-CN" altLang="en-US"/>
        </a:p>
      </dgm:t>
    </dgm:pt>
    <dgm:pt modelId="{39B02742-E700-4E9B-8A38-A7A82CB5D366}" type="pres">
      <dgm:prSet presAssocID="{BED93D47-18B3-4ABC-B337-3591322E6D72}" presName="wedge1Tx" presStyleLbl="node1" presStyleIdx="0" presStyleCnt="3">
        <dgm:presLayoutVars>
          <dgm:chMax val="0"/>
          <dgm:chPref val="0"/>
          <dgm:bulletEnabled val="1"/>
        </dgm:presLayoutVars>
      </dgm:prSet>
      <dgm:spPr/>
      <dgm:t>
        <a:bodyPr/>
        <a:lstStyle/>
        <a:p>
          <a:endParaRPr lang="zh-CN" altLang="en-US"/>
        </a:p>
      </dgm:t>
    </dgm:pt>
    <dgm:pt modelId="{A11A8AE4-C5C9-4F84-9E54-FF79F04429D3}" type="pres">
      <dgm:prSet presAssocID="{BED93D47-18B3-4ABC-B337-3591322E6D72}" presName="wedge2" presStyleLbl="node1" presStyleIdx="1" presStyleCnt="3"/>
      <dgm:spPr/>
      <dgm:t>
        <a:bodyPr/>
        <a:lstStyle/>
        <a:p>
          <a:endParaRPr lang="zh-CN" altLang="en-US"/>
        </a:p>
      </dgm:t>
    </dgm:pt>
    <dgm:pt modelId="{11F52AB2-D3CE-4E5B-969B-FFD1637F1A17}" type="pres">
      <dgm:prSet presAssocID="{BED93D47-18B3-4ABC-B337-3591322E6D72}" presName="wedge2Tx" presStyleLbl="node1" presStyleIdx="1" presStyleCnt="3">
        <dgm:presLayoutVars>
          <dgm:chMax val="0"/>
          <dgm:chPref val="0"/>
          <dgm:bulletEnabled val="1"/>
        </dgm:presLayoutVars>
      </dgm:prSet>
      <dgm:spPr/>
      <dgm:t>
        <a:bodyPr/>
        <a:lstStyle/>
        <a:p>
          <a:endParaRPr lang="zh-CN" altLang="en-US"/>
        </a:p>
      </dgm:t>
    </dgm:pt>
    <dgm:pt modelId="{E910599D-BDF0-452C-972C-FE146ACD7869}" type="pres">
      <dgm:prSet presAssocID="{BED93D47-18B3-4ABC-B337-3591322E6D72}" presName="wedge3" presStyleLbl="node1" presStyleIdx="2" presStyleCnt="3"/>
      <dgm:spPr/>
      <dgm:t>
        <a:bodyPr/>
        <a:lstStyle/>
        <a:p>
          <a:endParaRPr lang="zh-CN" altLang="en-US"/>
        </a:p>
      </dgm:t>
    </dgm:pt>
    <dgm:pt modelId="{B8164409-4063-4390-8E16-609D7C876A48}" type="pres">
      <dgm:prSet presAssocID="{BED93D47-18B3-4ABC-B337-3591322E6D72}" presName="wedge3Tx" presStyleLbl="node1" presStyleIdx="2" presStyleCnt="3">
        <dgm:presLayoutVars>
          <dgm:chMax val="0"/>
          <dgm:chPref val="0"/>
          <dgm:bulletEnabled val="1"/>
        </dgm:presLayoutVars>
      </dgm:prSet>
      <dgm:spPr/>
      <dgm:t>
        <a:bodyPr/>
        <a:lstStyle/>
        <a:p>
          <a:endParaRPr lang="zh-CN" altLang="en-US"/>
        </a:p>
      </dgm:t>
    </dgm:pt>
  </dgm:ptLst>
  <dgm:cxnLst>
    <dgm:cxn modelId="{4FF387C2-2E55-4435-92BC-FEACF85E7466}" type="presOf" srcId="{4F2C6957-13FB-42D8-8CA2-6CBBB25C96B3}" destId="{8F907996-9098-4CAA-AC04-9EB6355CC757}" srcOrd="0" destOrd="0" presId="urn:microsoft.com/office/officeart/2005/8/layout/chart3"/>
    <dgm:cxn modelId="{A247E48D-644E-4087-9546-939E97C22A9D}" type="presOf" srcId="{BBDEA4A8-2824-479F-AF08-AE92F3A1A42A}" destId="{B8164409-4063-4390-8E16-609D7C876A48}" srcOrd="1" destOrd="0" presId="urn:microsoft.com/office/officeart/2005/8/layout/chart3"/>
    <dgm:cxn modelId="{0B56D0FE-ABB9-4B2F-B6F4-BED19E959818}" type="presOf" srcId="{BBB4A666-9B4F-487E-8470-3CBA7E459C2F}" destId="{A11A8AE4-C5C9-4F84-9E54-FF79F04429D3}" srcOrd="0" destOrd="0" presId="urn:microsoft.com/office/officeart/2005/8/layout/chart3"/>
    <dgm:cxn modelId="{01B8BBD9-8A51-4D6C-B6B4-9A9E45DC5ABD}" srcId="{BED93D47-18B3-4ABC-B337-3591322E6D72}" destId="{4F2C6957-13FB-42D8-8CA2-6CBBB25C96B3}" srcOrd="0" destOrd="0" parTransId="{65AFA8AB-C5B3-4815-BB0A-BE2EBC21144D}" sibTransId="{5AF52393-57FB-43DD-A495-5E8AA94DA7A8}"/>
    <dgm:cxn modelId="{AD734280-8337-45BA-BECF-7EB71562C5B2}" type="presOf" srcId="{4F2C6957-13FB-42D8-8CA2-6CBBB25C96B3}" destId="{39B02742-E700-4E9B-8A38-A7A82CB5D366}" srcOrd="1" destOrd="0" presId="urn:microsoft.com/office/officeart/2005/8/layout/chart3"/>
    <dgm:cxn modelId="{A1DEA1E1-8CA5-44BF-8F6B-8D913432C250}" type="presOf" srcId="{BBDEA4A8-2824-479F-AF08-AE92F3A1A42A}" destId="{E910599D-BDF0-452C-972C-FE146ACD7869}" srcOrd="0" destOrd="0" presId="urn:microsoft.com/office/officeart/2005/8/layout/chart3"/>
    <dgm:cxn modelId="{3792631F-826B-4CF4-AF39-2EAAAEC26369}" type="presOf" srcId="{BED93D47-18B3-4ABC-B337-3591322E6D72}" destId="{74E225C0-7573-4442-BDBB-503CD1A20DD4}" srcOrd="0" destOrd="0" presId="urn:microsoft.com/office/officeart/2005/8/layout/chart3"/>
    <dgm:cxn modelId="{C23A88F5-BB5C-47FA-8142-45C830987128}" type="presOf" srcId="{BBB4A666-9B4F-487E-8470-3CBA7E459C2F}" destId="{11F52AB2-D3CE-4E5B-969B-FFD1637F1A17}" srcOrd="1" destOrd="0" presId="urn:microsoft.com/office/officeart/2005/8/layout/chart3"/>
    <dgm:cxn modelId="{250033AB-D28F-4C58-ABA3-3276CF94D2BE}" srcId="{BED93D47-18B3-4ABC-B337-3591322E6D72}" destId="{BBB4A666-9B4F-487E-8470-3CBA7E459C2F}" srcOrd="1" destOrd="0" parTransId="{31244A0A-8426-4F32-B196-2EB61FCFDC2A}" sibTransId="{70A61293-0CCC-42D2-9FB9-14CF4C2791B1}"/>
    <dgm:cxn modelId="{B2ED3DA3-4CDC-488D-A48B-D45AA91CD8A1}" srcId="{BED93D47-18B3-4ABC-B337-3591322E6D72}" destId="{BBDEA4A8-2824-479F-AF08-AE92F3A1A42A}" srcOrd="2" destOrd="0" parTransId="{7B82D642-CBB9-4FC6-9CB1-11FBDEED11B7}" sibTransId="{7F58C0C1-6D7B-43D5-AF19-196C26097043}"/>
    <dgm:cxn modelId="{B79B6D15-7940-4C56-BFD4-65A1E2AC06E3}" type="presParOf" srcId="{74E225C0-7573-4442-BDBB-503CD1A20DD4}" destId="{8F907996-9098-4CAA-AC04-9EB6355CC757}" srcOrd="0" destOrd="0" presId="urn:microsoft.com/office/officeart/2005/8/layout/chart3"/>
    <dgm:cxn modelId="{F4588E5F-2579-4D0A-B2D6-4764D7CAFCCD}" type="presParOf" srcId="{74E225C0-7573-4442-BDBB-503CD1A20DD4}" destId="{39B02742-E700-4E9B-8A38-A7A82CB5D366}" srcOrd="1" destOrd="0" presId="urn:microsoft.com/office/officeart/2005/8/layout/chart3"/>
    <dgm:cxn modelId="{F67C9A05-FEBF-458A-AF90-020C8620B743}" type="presParOf" srcId="{74E225C0-7573-4442-BDBB-503CD1A20DD4}" destId="{A11A8AE4-C5C9-4F84-9E54-FF79F04429D3}" srcOrd="2" destOrd="0" presId="urn:microsoft.com/office/officeart/2005/8/layout/chart3"/>
    <dgm:cxn modelId="{ED5B00C7-41C7-4A42-8BB1-FC29C7ACD4EA}" type="presParOf" srcId="{74E225C0-7573-4442-BDBB-503CD1A20DD4}" destId="{11F52AB2-D3CE-4E5B-969B-FFD1637F1A17}" srcOrd="3" destOrd="0" presId="urn:microsoft.com/office/officeart/2005/8/layout/chart3"/>
    <dgm:cxn modelId="{34BE3B1B-F5F1-4D3F-A4A9-AEDF5DAC1E05}" type="presParOf" srcId="{74E225C0-7573-4442-BDBB-503CD1A20DD4}" destId="{E910599D-BDF0-452C-972C-FE146ACD7869}" srcOrd="4" destOrd="0" presId="urn:microsoft.com/office/officeart/2005/8/layout/chart3"/>
    <dgm:cxn modelId="{B6963DE9-F07E-4624-9559-EBBD73588F2F}" type="presParOf" srcId="{74E225C0-7573-4442-BDBB-503CD1A20DD4}" destId="{B8164409-4063-4390-8E16-609D7C876A48}" srcOrd="5" destOrd="0" presId="urn:microsoft.com/office/officeart/2005/8/layout/char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CC0EAAC-D4D5-4DB3-A059-9EEFBECFFB36}"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zh-CN" altLang="en-US"/>
        </a:p>
      </dgm:t>
    </dgm:pt>
    <dgm:pt modelId="{1407B047-F4A2-45EB-92F3-0E7666D840D1}">
      <dgm:prSet phldrT="[文本]"/>
      <dgm:spPr/>
      <dgm:t>
        <a:bodyPr/>
        <a:lstStyle/>
        <a:p>
          <a:r>
            <a:rPr lang="zh-CN" dirty="0" smtClean="0"/>
            <a:t>典型服务模式推广</a:t>
          </a:r>
          <a:endParaRPr lang="zh-CN" altLang="en-US" dirty="0"/>
        </a:p>
      </dgm:t>
    </dgm:pt>
    <dgm:pt modelId="{7989976E-DFCB-4840-BCA0-16B74C114413}" type="parTrans" cxnId="{63F562C5-4B2D-49D3-85A9-24E6EE4592A8}">
      <dgm:prSet/>
      <dgm:spPr/>
      <dgm:t>
        <a:bodyPr/>
        <a:lstStyle/>
        <a:p>
          <a:endParaRPr lang="zh-CN" altLang="en-US"/>
        </a:p>
      </dgm:t>
    </dgm:pt>
    <dgm:pt modelId="{41FB67AC-37D4-4ACB-A1ED-B81A7AFA896B}" type="sibTrans" cxnId="{63F562C5-4B2D-49D3-85A9-24E6EE4592A8}">
      <dgm:prSet/>
      <dgm:spPr/>
      <dgm:t>
        <a:bodyPr/>
        <a:lstStyle/>
        <a:p>
          <a:endParaRPr lang="zh-CN" altLang="en-US"/>
        </a:p>
      </dgm:t>
    </dgm:pt>
    <dgm:pt modelId="{3B2BC270-DD8C-4815-9357-345B021EF21D}">
      <dgm:prSet phldrT="[文本]"/>
      <dgm:spPr/>
      <dgm:t>
        <a:bodyPr/>
        <a:lstStyle/>
        <a:p>
          <a:r>
            <a:rPr lang="zh-CN" dirty="0" smtClean="0"/>
            <a:t>在清华大学开展的课程、活动，中心将积极进行归纳总结，形成可复制的服务产品，向高等院校、职业院校、中小学进行推广。</a:t>
          </a:r>
          <a:endParaRPr lang="zh-CN" altLang="en-US" dirty="0"/>
        </a:p>
      </dgm:t>
    </dgm:pt>
    <dgm:pt modelId="{305FE73C-3CE4-4891-9D85-88AF4FED1DB0}" type="parTrans" cxnId="{7F81F936-33C8-4A96-ACF1-A076632D2DD4}">
      <dgm:prSet/>
      <dgm:spPr/>
      <dgm:t>
        <a:bodyPr/>
        <a:lstStyle/>
        <a:p>
          <a:endParaRPr lang="zh-CN" altLang="en-US"/>
        </a:p>
      </dgm:t>
    </dgm:pt>
    <dgm:pt modelId="{444448B8-4FF4-40AA-9585-521AA3C282E0}" type="sibTrans" cxnId="{7F81F936-33C8-4A96-ACF1-A076632D2DD4}">
      <dgm:prSet/>
      <dgm:spPr/>
      <dgm:t>
        <a:bodyPr/>
        <a:lstStyle/>
        <a:p>
          <a:endParaRPr lang="zh-CN" altLang="en-US"/>
        </a:p>
      </dgm:t>
    </dgm:pt>
    <dgm:pt modelId="{282502E3-1874-4140-9B54-B8C2FBC36377}">
      <dgm:prSet phldrT="[文本]"/>
      <dgm:spPr/>
      <dgm:t>
        <a:bodyPr/>
        <a:lstStyle/>
        <a:p>
          <a:r>
            <a:rPr lang="zh-CN" dirty="0" smtClean="0"/>
            <a:t>中心将借助高校创新创业教育联盟等平台，与其他教育机构进行共同开发与实践，从而形成具有可复制性的方案。</a:t>
          </a:r>
          <a:endParaRPr lang="zh-CN" altLang="en-US" dirty="0"/>
        </a:p>
      </dgm:t>
    </dgm:pt>
    <dgm:pt modelId="{09E51499-4E40-4C5B-99FD-DD0273469726}" type="parTrans" cxnId="{8A2BDACA-7B07-4345-B09E-1EABC26EAE76}">
      <dgm:prSet/>
      <dgm:spPr/>
      <dgm:t>
        <a:bodyPr/>
        <a:lstStyle/>
        <a:p>
          <a:endParaRPr lang="zh-CN" altLang="en-US"/>
        </a:p>
      </dgm:t>
    </dgm:pt>
    <dgm:pt modelId="{82DD3C0A-8E45-4744-9109-6E94BCD3823C}" type="sibTrans" cxnId="{8A2BDACA-7B07-4345-B09E-1EABC26EAE76}">
      <dgm:prSet/>
      <dgm:spPr/>
      <dgm:t>
        <a:bodyPr/>
        <a:lstStyle/>
        <a:p>
          <a:endParaRPr lang="zh-CN" altLang="en-US"/>
        </a:p>
      </dgm:t>
    </dgm:pt>
    <dgm:pt modelId="{F174CB5F-002E-41E7-A0AF-D1CE87308F88}">
      <dgm:prSet phldrT="[文本]"/>
      <dgm:spPr/>
      <dgm:t>
        <a:bodyPr/>
        <a:lstStyle/>
        <a:p>
          <a:r>
            <a:rPr lang="zh-CN" dirty="0" smtClean="0"/>
            <a:t>科技项目孵化助推大众创业</a:t>
          </a:r>
          <a:endParaRPr lang="zh-CN" altLang="en-US" dirty="0"/>
        </a:p>
      </dgm:t>
    </dgm:pt>
    <dgm:pt modelId="{6DC0B2F6-08BE-4BEF-A692-ECA00CA4E3F4}" type="parTrans" cxnId="{EB850D4D-6D44-40EC-96BD-B6B9C6F9ED41}">
      <dgm:prSet/>
      <dgm:spPr/>
      <dgm:t>
        <a:bodyPr/>
        <a:lstStyle/>
        <a:p>
          <a:endParaRPr lang="zh-CN" altLang="en-US"/>
        </a:p>
      </dgm:t>
    </dgm:pt>
    <dgm:pt modelId="{998D81E3-5938-4520-A2CB-7003E3E76BE4}" type="sibTrans" cxnId="{EB850D4D-6D44-40EC-96BD-B6B9C6F9ED41}">
      <dgm:prSet/>
      <dgm:spPr/>
      <dgm:t>
        <a:bodyPr/>
        <a:lstStyle/>
        <a:p>
          <a:endParaRPr lang="zh-CN" altLang="en-US"/>
        </a:p>
      </dgm:t>
    </dgm:pt>
    <dgm:pt modelId="{38EAD96A-9BCB-41F3-A209-4D19E7C5313C}">
      <dgm:prSet phldrT="[文本]"/>
      <dgm:spPr/>
      <dgm:t>
        <a:bodyPr/>
        <a:lstStyle/>
        <a:p>
          <a:r>
            <a:rPr lang="zh-CN" dirty="0" smtClean="0"/>
            <a:t>通过为项目团队提供更为先进的产品开发、工程孵化、原型产品制作等条件，进一步降低产品研发门槛，鼓励并支持更多创业项目的诞生。</a:t>
          </a:r>
          <a:endParaRPr lang="zh-CN" altLang="en-US" dirty="0"/>
        </a:p>
      </dgm:t>
    </dgm:pt>
    <dgm:pt modelId="{F3060E0C-C250-4FA8-9E0E-65D2C256C8C5}" type="parTrans" cxnId="{5AE40503-F9FB-4A22-9B8A-676A86810E4F}">
      <dgm:prSet/>
      <dgm:spPr/>
      <dgm:t>
        <a:bodyPr/>
        <a:lstStyle/>
        <a:p>
          <a:endParaRPr lang="zh-CN" altLang="en-US"/>
        </a:p>
      </dgm:t>
    </dgm:pt>
    <dgm:pt modelId="{F3ABF8F2-0E73-4AC3-B2A6-B9CB98682B4C}" type="sibTrans" cxnId="{5AE40503-F9FB-4A22-9B8A-676A86810E4F}">
      <dgm:prSet/>
      <dgm:spPr/>
      <dgm:t>
        <a:bodyPr/>
        <a:lstStyle/>
        <a:p>
          <a:endParaRPr lang="zh-CN" altLang="en-US"/>
        </a:p>
      </dgm:t>
    </dgm:pt>
    <dgm:pt modelId="{FB75D614-5772-4B07-AD3B-15C0355F1D2F}">
      <dgm:prSet phldrT="[文本]"/>
      <dgm:spPr/>
      <dgm:t>
        <a:bodyPr/>
        <a:lstStyle/>
        <a:p>
          <a:r>
            <a:rPr lang="zh-CN" dirty="0" smtClean="0"/>
            <a:t>结合双创活动及工程实践进行学生培养，能够进一步提高学生的各方面素质，增强就业竞争力。</a:t>
          </a:r>
          <a:endParaRPr lang="zh-CN" altLang="en-US" dirty="0"/>
        </a:p>
      </dgm:t>
    </dgm:pt>
    <dgm:pt modelId="{F69259B0-EC3A-46BC-8CD2-8C3CB1CDC160}" type="parTrans" cxnId="{8A4D488B-B7BD-43A5-8310-41B81D920E0B}">
      <dgm:prSet/>
      <dgm:spPr/>
      <dgm:t>
        <a:bodyPr/>
        <a:lstStyle/>
        <a:p>
          <a:endParaRPr lang="zh-CN" altLang="en-US"/>
        </a:p>
      </dgm:t>
    </dgm:pt>
    <dgm:pt modelId="{408976D1-45F8-42A4-B8A9-DB76FAC99CBF}" type="sibTrans" cxnId="{8A4D488B-B7BD-43A5-8310-41B81D920E0B}">
      <dgm:prSet/>
      <dgm:spPr/>
      <dgm:t>
        <a:bodyPr/>
        <a:lstStyle/>
        <a:p>
          <a:endParaRPr lang="zh-CN" altLang="en-US"/>
        </a:p>
      </dgm:t>
    </dgm:pt>
    <dgm:pt modelId="{8BEC616A-9CB2-49CC-976D-FF37C8C753E2}" type="pres">
      <dgm:prSet presAssocID="{5CC0EAAC-D4D5-4DB3-A059-9EEFBECFFB36}" presName="linear" presStyleCnt="0">
        <dgm:presLayoutVars>
          <dgm:dir/>
          <dgm:animLvl val="lvl"/>
          <dgm:resizeHandles val="exact"/>
        </dgm:presLayoutVars>
      </dgm:prSet>
      <dgm:spPr/>
      <dgm:t>
        <a:bodyPr/>
        <a:lstStyle/>
        <a:p>
          <a:endParaRPr lang="zh-CN" altLang="en-US"/>
        </a:p>
      </dgm:t>
    </dgm:pt>
    <dgm:pt modelId="{88B17ADB-5CB6-4674-9E95-A517499D5741}" type="pres">
      <dgm:prSet presAssocID="{1407B047-F4A2-45EB-92F3-0E7666D840D1}" presName="parentLin" presStyleCnt="0"/>
      <dgm:spPr/>
    </dgm:pt>
    <dgm:pt modelId="{2274119C-268C-4818-A3CA-9BEE15CB7B8E}" type="pres">
      <dgm:prSet presAssocID="{1407B047-F4A2-45EB-92F3-0E7666D840D1}" presName="parentLeftMargin" presStyleLbl="node1" presStyleIdx="0" presStyleCnt="2"/>
      <dgm:spPr/>
      <dgm:t>
        <a:bodyPr/>
        <a:lstStyle/>
        <a:p>
          <a:endParaRPr lang="zh-CN" altLang="en-US"/>
        </a:p>
      </dgm:t>
    </dgm:pt>
    <dgm:pt modelId="{9836659C-57EC-40F9-8C7D-0BFD1607FC15}" type="pres">
      <dgm:prSet presAssocID="{1407B047-F4A2-45EB-92F3-0E7666D840D1}" presName="parentText" presStyleLbl="node1" presStyleIdx="0" presStyleCnt="2">
        <dgm:presLayoutVars>
          <dgm:chMax val="0"/>
          <dgm:bulletEnabled val="1"/>
        </dgm:presLayoutVars>
      </dgm:prSet>
      <dgm:spPr/>
      <dgm:t>
        <a:bodyPr/>
        <a:lstStyle/>
        <a:p>
          <a:endParaRPr lang="zh-CN" altLang="en-US"/>
        </a:p>
      </dgm:t>
    </dgm:pt>
    <dgm:pt modelId="{4BD9A4A9-20A5-4202-878A-EE4FE825C2A7}" type="pres">
      <dgm:prSet presAssocID="{1407B047-F4A2-45EB-92F3-0E7666D840D1}" presName="negativeSpace" presStyleCnt="0"/>
      <dgm:spPr/>
    </dgm:pt>
    <dgm:pt modelId="{E027B273-6CAD-4CDC-AE1A-BF1FB32ADD49}" type="pres">
      <dgm:prSet presAssocID="{1407B047-F4A2-45EB-92F3-0E7666D840D1}" presName="childText" presStyleLbl="conFgAcc1" presStyleIdx="0" presStyleCnt="2">
        <dgm:presLayoutVars>
          <dgm:bulletEnabled val="1"/>
        </dgm:presLayoutVars>
      </dgm:prSet>
      <dgm:spPr/>
      <dgm:t>
        <a:bodyPr/>
        <a:lstStyle/>
        <a:p>
          <a:endParaRPr lang="zh-CN" altLang="en-US"/>
        </a:p>
      </dgm:t>
    </dgm:pt>
    <dgm:pt modelId="{CCC56284-83C9-4437-951D-F130626CD1B4}" type="pres">
      <dgm:prSet presAssocID="{41FB67AC-37D4-4ACB-A1ED-B81A7AFA896B}" presName="spaceBetweenRectangles" presStyleCnt="0"/>
      <dgm:spPr/>
    </dgm:pt>
    <dgm:pt modelId="{E700815F-2B66-47C8-BE6A-9EBD88325BAD}" type="pres">
      <dgm:prSet presAssocID="{F174CB5F-002E-41E7-A0AF-D1CE87308F88}" presName="parentLin" presStyleCnt="0"/>
      <dgm:spPr/>
    </dgm:pt>
    <dgm:pt modelId="{4C72384F-E8F6-4AE3-A805-93F41DBE7BFB}" type="pres">
      <dgm:prSet presAssocID="{F174CB5F-002E-41E7-A0AF-D1CE87308F88}" presName="parentLeftMargin" presStyleLbl="node1" presStyleIdx="0" presStyleCnt="2"/>
      <dgm:spPr/>
      <dgm:t>
        <a:bodyPr/>
        <a:lstStyle/>
        <a:p>
          <a:endParaRPr lang="zh-CN" altLang="en-US"/>
        </a:p>
      </dgm:t>
    </dgm:pt>
    <dgm:pt modelId="{E1490558-F588-452D-AD81-7A77B13F3025}" type="pres">
      <dgm:prSet presAssocID="{F174CB5F-002E-41E7-A0AF-D1CE87308F88}" presName="parentText" presStyleLbl="node1" presStyleIdx="1" presStyleCnt="2">
        <dgm:presLayoutVars>
          <dgm:chMax val="0"/>
          <dgm:bulletEnabled val="1"/>
        </dgm:presLayoutVars>
      </dgm:prSet>
      <dgm:spPr/>
      <dgm:t>
        <a:bodyPr/>
        <a:lstStyle/>
        <a:p>
          <a:endParaRPr lang="zh-CN" altLang="en-US"/>
        </a:p>
      </dgm:t>
    </dgm:pt>
    <dgm:pt modelId="{50F189CA-539B-420E-83B7-DD6775D57B8B}" type="pres">
      <dgm:prSet presAssocID="{F174CB5F-002E-41E7-A0AF-D1CE87308F88}" presName="negativeSpace" presStyleCnt="0"/>
      <dgm:spPr/>
    </dgm:pt>
    <dgm:pt modelId="{E7ABB928-0667-4C28-9779-236595BED467}" type="pres">
      <dgm:prSet presAssocID="{F174CB5F-002E-41E7-A0AF-D1CE87308F88}" presName="childText" presStyleLbl="conFgAcc1" presStyleIdx="1" presStyleCnt="2">
        <dgm:presLayoutVars>
          <dgm:bulletEnabled val="1"/>
        </dgm:presLayoutVars>
      </dgm:prSet>
      <dgm:spPr/>
      <dgm:t>
        <a:bodyPr/>
        <a:lstStyle/>
        <a:p>
          <a:endParaRPr lang="zh-CN" altLang="en-US"/>
        </a:p>
      </dgm:t>
    </dgm:pt>
  </dgm:ptLst>
  <dgm:cxnLst>
    <dgm:cxn modelId="{7F81F936-33C8-4A96-ACF1-A076632D2DD4}" srcId="{1407B047-F4A2-45EB-92F3-0E7666D840D1}" destId="{3B2BC270-DD8C-4815-9357-345B021EF21D}" srcOrd="0" destOrd="0" parTransId="{305FE73C-3CE4-4891-9D85-88AF4FED1DB0}" sibTransId="{444448B8-4FF4-40AA-9585-521AA3C282E0}"/>
    <dgm:cxn modelId="{2FF2A8B6-0AE2-4AD7-8654-4BE6D45A37F4}" type="presOf" srcId="{1407B047-F4A2-45EB-92F3-0E7666D840D1}" destId="{9836659C-57EC-40F9-8C7D-0BFD1607FC15}" srcOrd="1" destOrd="0" presId="urn:microsoft.com/office/officeart/2005/8/layout/list1"/>
    <dgm:cxn modelId="{12CE36A8-A4AB-43AF-B122-77595DE321DE}" type="presOf" srcId="{1407B047-F4A2-45EB-92F3-0E7666D840D1}" destId="{2274119C-268C-4818-A3CA-9BEE15CB7B8E}" srcOrd="0" destOrd="0" presId="urn:microsoft.com/office/officeart/2005/8/layout/list1"/>
    <dgm:cxn modelId="{8F8D393C-6BA4-4026-88F7-46B67A2C5DC2}" type="presOf" srcId="{F174CB5F-002E-41E7-A0AF-D1CE87308F88}" destId="{4C72384F-E8F6-4AE3-A805-93F41DBE7BFB}" srcOrd="0" destOrd="0" presId="urn:microsoft.com/office/officeart/2005/8/layout/list1"/>
    <dgm:cxn modelId="{D7902F04-1D2C-4C51-B2BE-AAFE48E684FE}" type="presOf" srcId="{F174CB5F-002E-41E7-A0AF-D1CE87308F88}" destId="{E1490558-F588-452D-AD81-7A77B13F3025}" srcOrd="1" destOrd="0" presId="urn:microsoft.com/office/officeart/2005/8/layout/list1"/>
    <dgm:cxn modelId="{5AE40503-F9FB-4A22-9B8A-676A86810E4F}" srcId="{F174CB5F-002E-41E7-A0AF-D1CE87308F88}" destId="{38EAD96A-9BCB-41F3-A209-4D19E7C5313C}" srcOrd="0" destOrd="0" parTransId="{F3060E0C-C250-4FA8-9E0E-65D2C256C8C5}" sibTransId="{F3ABF8F2-0E73-4AC3-B2A6-B9CB98682B4C}"/>
    <dgm:cxn modelId="{9763A2F7-62A0-434A-863C-944A82A13FD5}" type="presOf" srcId="{38EAD96A-9BCB-41F3-A209-4D19E7C5313C}" destId="{E7ABB928-0667-4C28-9779-236595BED467}" srcOrd="0" destOrd="0" presId="urn:microsoft.com/office/officeart/2005/8/layout/list1"/>
    <dgm:cxn modelId="{3995B872-2D1E-417D-8856-471E51386A86}" type="presOf" srcId="{5CC0EAAC-D4D5-4DB3-A059-9EEFBECFFB36}" destId="{8BEC616A-9CB2-49CC-976D-FF37C8C753E2}" srcOrd="0" destOrd="0" presId="urn:microsoft.com/office/officeart/2005/8/layout/list1"/>
    <dgm:cxn modelId="{8A4D488B-B7BD-43A5-8310-41B81D920E0B}" srcId="{F174CB5F-002E-41E7-A0AF-D1CE87308F88}" destId="{FB75D614-5772-4B07-AD3B-15C0355F1D2F}" srcOrd="1" destOrd="0" parTransId="{F69259B0-EC3A-46BC-8CD2-8C3CB1CDC160}" sibTransId="{408976D1-45F8-42A4-B8A9-DB76FAC99CBF}"/>
    <dgm:cxn modelId="{63F562C5-4B2D-49D3-85A9-24E6EE4592A8}" srcId="{5CC0EAAC-D4D5-4DB3-A059-9EEFBECFFB36}" destId="{1407B047-F4A2-45EB-92F3-0E7666D840D1}" srcOrd="0" destOrd="0" parTransId="{7989976E-DFCB-4840-BCA0-16B74C114413}" sibTransId="{41FB67AC-37D4-4ACB-A1ED-B81A7AFA896B}"/>
    <dgm:cxn modelId="{942D6DFF-C512-4CA3-A891-9AF9C7ED80B8}" type="presOf" srcId="{3B2BC270-DD8C-4815-9357-345B021EF21D}" destId="{E027B273-6CAD-4CDC-AE1A-BF1FB32ADD49}" srcOrd="0" destOrd="0" presId="urn:microsoft.com/office/officeart/2005/8/layout/list1"/>
    <dgm:cxn modelId="{DB3DFB65-6E18-43D9-98C7-4FDB69966DB6}" type="presOf" srcId="{282502E3-1874-4140-9B54-B8C2FBC36377}" destId="{E027B273-6CAD-4CDC-AE1A-BF1FB32ADD49}" srcOrd="0" destOrd="1" presId="urn:microsoft.com/office/officeart/2005/8/layout/list1"/>
    <dgm:cxn modelId="{EB850D4D-6D44-40EC-96BD-B6B9C6F9ED41}" srcId="{5CC0EAAC-D4D5-4DB3-A059-9EEFBECFFB36}" destId="{F174CB5F-002E-41E7-A0AF-D1CE87308F88}" srcOrd="1" destOrd="0" parTransId="{6DC0B2F6-08BE-4BEF-A692-ECA00CA4E3F4}" sibTransId="{998D81E3-5938-4520-A2CB-7003E3E76BE4}"/>
    <dgm:cxn modelId="{8A2BDACA-7B07-4345-B09E-1EABC26EAE76}" srcId="{1407B047-F4A2-45EB-92F3-0E7666D840D1}" destId="{282502E3-1874-4140-9B54-B8C2FBC36377}" srcOrd="1" destOrd="0" parTransId="{09E51499-4E40-4C5B-99FD-DD0273469726}" sibTransId="{82DD3C0A-8E45-4744-9109-6E94BCD3823C}"/>
    <dgm:cxn modelId="{28533735-4CFB-4583-BEA0-690881EDCF40}" type="presOf" srcId="{FB75D614-5772-4B07-AD3B-15C0355F1D2F}" destId="{E7ABB928-0667-4C28-9779-236595BED467}" srcOrd="0" destOrd="1" presId="urn:microsoft.com/office/officeart/2005/8/layout/list1"/>
    <dgm:cxn modelId="{597BE21D-1B6B-43AB-8988-3F760A45A742}" type="presParOf" srcId="{8BEC616A-9CB2-49CC-976D-FF37C8C753E2}" destId="{88B17ADB-5CB6-4674-9E95-A517499D5741}" srcOrd="0" destOrd="0" presId="urn:microsoft.com/office/officeart/2005/8/layout/list1"/>
    <dgm:cxn modelId="{397274BF-0ABC-4695-BCDA-2559362B3158}" type="presParOf" srcId="{88B17ADB-5CB6-4674-9E95-A517499D5741}" destId="{2274119C-268C-4818-A3CA-9BEE15CB7B8E}" srcOrd="0" destOrd="0" presId="urn:microsoft.com/office/officeart/2005/8/layout/list1"/>
    <dgm:cxn modelId="{BFC1BB2B-3F3C-4756-848D-8A949A8FD8CA}" type="presParOf" srcId="{88B17ADB-5CB6-4674-9E95-A517499D5741}" destId="{9836659C-57EC-40F9-8C7D-0BFD1607FC15}" srcOrd="1" destOrd="0" presId="urn:microsoft.com/office/officeart/2005/8/layout/list1"/>
    <dgm:cxn modelId="{84A63E07-5FC7-49EC-81F1-6A33121470FD}" type="presParOf" srcId="{8BEC616A-9CB2-49CC-976D-FF37C8C753E2}" destId="{4BD9A4A9-20A5-4202-878A-EE4FE825C2A7}" srcOrd="1" destOrd="0" presId="urn:microsoft.com/office/officeart/2005/8/layout/list1"/>
    <dgm:cxn modelId="{C5DA21F7-F3AF-4C5F-80A0-5C0B52CC75A5}" type="presParOf" srcId="{8BEC616A-9CB2-49CC-976D-FF37C8C753E2}" destId="{E027B273-6CAD-4CDC-AE1A-BF1FB32ADD49}" srcOrd="2" destOrd="0" presId="urn:microsoft.com/office/officeart/2005/8/layout/list1"/>
    <dgm:cxn modelId="{D4EA6D17-64B7-4649-9BF8-67F4CF6D8502}" type="presParOf" srcId="{8BEC616A-9CB2-49CC-976D-FF37C8C753E2}" destId="{CCC56284-83C9-4437-951D-F130626CD1B4}" srcOrd="3" destOrd="0" presId="urn:microsoft.com/office/officeart/2005/8/layout/list1"/>
    <dgm:cxn modelId="{F393C627-BF59-4B83-9E97-54D2C3F7A4DD}" type="presParOf" srcId="{8BEC616A-9CB2-49CC-976D-FF37C8C753E2}" destId="{E700815F-2B66-47C8-BE6A-9EBD88325BAD}" srcOrd="4" destOrd="0" presId="urn:microsoft.com/office/officeart/2005/8/layout/list1"/>
    <dgm:cxn modelId="{A21A1027-F6A7-40DC-8FCA-1AD11F81029D}" type="presParOf" srcId="{E700815F-2B66-47C8-BE6A-9EBD88325BAD}" destId="{4C72384F-E8F6-4AE3-A805-93F41DBE7BFB}" srcOrd="0" destOrd="0" presId="urn:microsoft.com/office/officeart/2005/8/layout/list1"/>
    <dgm:cxn modelId="{4F882C49-7955-483B-8B7B-D67B3C7AA4C5}" type="presParOf" srcId="{E700815F-2B66-47C8-BE6A-9EBD88325BAD}" destId="{E1490558-F588-452D-AD81-7A77B13F3025}" srcOrd="1" destOrd="0" presId="urn:microsoft.com/office/officeart/2005/8/layout/list1"/>
    <dgm:cxn modelId="{FB26DA82-147F-4F3E-A950-2FA206528E64}" type="presParOf" srcId="{8BEC616A-9CB2-49CC-976D-FF37C8C753E2}" destId="{50F189CA-539B-420E-83B7-DD6775D57B8B}" srcOrd="5" destOrd="0" presId="urn:microsoft.com/office/officeart/2005/8/layout/list1"/>
    <dgm:cxn modelId="{AB230D81-1521-4A52-926F-252290FBBA83}" type="presParOf" srcId="{8BEC616A-9CB2-49CC-976D-FF37C8C753E2}" destId="{E7ABB928-0667-4C28-9779-236595BED467}"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35FD9D-69DD-46B0-BE96-D9EAB2DC4D43}">
      <dsp:nvSpPr>
        <dsp:cNvPr id="0" name=""/>
        <dsp:cNvSpPr/>
      </dsp:nvSpPr>
      <dsp:spPr>
        <a:xfrm>
          <a:off x="3240413" y="2244001"/>
          <a:ext cx="2742667" cy="2742667"/>
        </a:xfrm>
        <a:prstGeom prst="gear9">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lvl="0" algn="ctr" defTabSz="666750">
            <a:lnSpc>
              <a:spcPct val="90000"/>
            </a:lnSpc>
            <a:spcBef>
              <a:spcPct val="0"/>
            </a:spcBef>
            <a:spcAft>
              <a:spcPct val="35000"/>
            </a:spcAft>
          </a:pPr>
          <a:r>
            <a:rPr lang="zh-CN" altLang="en-US" sz="1500" kern="1200" dirty="0" smtClean="0"/>
            <a:t>中国制造</a:t>
          </a:r>
          <a:r>
            <a:rPr lang="en-US" altLang="zh-CN" sz="1500" kern="1200" dirty="0" smtClean="0"/>
            <a:t>2025</a:t>
          </a:r>
          <a:r>
            <a:rPr lang="zh-CN" altLang="en-US" sz="1500" kern="1200" dirty="0" smtClean="0"/>
            <a:t>（工业</a:t>
          </a:r>
          <a:r>
            <a:rPr lang="en-US" altLang="zh-CN" sz="1500" kern="1200" dirty="0" smtClean="0"/>
            <a:t>4.0</a:t>
          </a:r>
          <a:r>
            <a:rPr lang="zh-CN" altLang="en-US" sz="1500" kern="1200" dirty="0" smtClean="0"/>
            <a:t>）</a:t>
          </a:r>
          <a:endParaRPr lang="zh-CN" altLang="en-US" sz="1500" kern="1200" dirty="0"/>
        </a:p>
      </dsp:txBody>
      <dsp:txXfrm>
        <a:off x="3791811" y="2886458"/>
        <a:ext cx="1639871" cy="1409787"/>
      </dsp:txXfrm>
    </dsp:sp>
    <dsp:sp modelId="{ECFC4403-98E1-46FA-BEE3-66DB6F65A40C}">
      <dsp:nvSpPr>
        <dsp:cNvPr id="0" name=""/>
        <dsp:cNvSpPr/>
      </dsp:nvSpPr>
      <dsp:spPr>
        <a:xfrm>
          <a:off x="1644678" y="1595734"/>
          <a:ext cx="1994667" cy="1994667"/>
        </a:xfrm>
        <a:prstGeom prst="gear6">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lvl="0" algn="ctr" defTabSz="666750">
            <a:lnSpc>
              <a:spcPct val="90000"/>
            </a:lnSpc>
            <a:spcBef>
              <a:spcPct val="0"/>
            </a:spcBef>
            <a:spcAft>
              <a:spcPct val="35000"/>
            </a:spcAft>
          </a:pPr>
          <a:r>
            <a:rPr lang="zh-CN" altLang="en-US" sz="1500" kern="1200" dirty="0" smtClean="0"/>
            <a:t>技术创新创业辅修专业（万众创新）</a:t>
          </a:r>
          <a:endParaRPr lang="zh-CN" altLang="en-US" sz="1500" kern="1200" dirty="0"/>
        </a:p>
      </dsp:txBody>
      <dsp:txXfrm>
        <a:off x="2146841" y="2100932"/>
        <a:ext cx="990341" cy="984271"/>
      </dsp:txXfrm>
    </dsp:sp>
    <dsp:sp modelId="{6FF66804-8E50-4BFD-9A12-5CB8DA929514}">
      <dsp:nvSpPr>
        <dsp:cNvPr id="0" name=""/>
        <dsp:cNvSpPr/>
      </dsp:nvSpPr>
      <dsp:spPr>
        <a:xfrm rot="20700000">
          <a:off x="2761896" y="219616"/>
          <a:ext cx="1954367" cy="1954367"/>
        </a:xfrm>
        <a:prstGeom prst="gear6">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lvl="0" algn="ctr" defTabSz="666750">
            <a:lnSpc>
              <a:spcPct val="90000"/>
            </a:lnSpc>
            <a:spcBef>
              <a:spcPct val="0"/>
            </a:spcBef>
            <a:spcAft>
              <a:spcPct val="35000"/>
            </a:spcAft>
          </a:pPr>
          <a:r>
            <a:rPr lang="zh-CN" altLang="en-US" sz="1500" kern="1200" dirty="0" smtClean="0"/>
            <a:t>双创教育（大众创业）</a:t>
          </a:r>
          <a:endParaRPr lang="zh-CN" altLang="en-US" sz="1500" kern="1200" dirty="0"/>
        </a:p>
      </dsp:txBody>
      <dsp:txXfrm rot="-20700000">
        <a:off x="3190546" y="648266"/>
        <a:ext cx="1097067" cy="1097067"/>
      </dsp:txXfrm>
    </dsp:sp>
    <dsp:sp modelId="{772F3D3D-EDB1-4544-8128-F94A350B9A94}">
      <dsp:nvSpPr>
        <dsp:cNvPr id="0" name=""/>
        <dsp:cNvSpPr/>
      </dsp:nvSpPr>
      <dsp:spPr>
        <a:xfrm>
          <a:off x="3038316" y="1825116"/>
          <a:ext cx="3510614" cy="3510614"/>
        </a:xfrm>
        <a:prstGeom prst="circularArrow">
          <a:avLst>
            <a:gd name="adj1" fmla="val 4687"/>
            <a:gd name="adj2" fmla="val 299029"/>
            <a:gd name="adj3" fmla="val 2532312"/>
            <a:gd name="adj4" fmla="val 15826923"/>
            <a:gd name="adj5" fmla="val 5469"/>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02578673-A0F5-4480-8C50-0335160D0EE9}">
      <dsp:nvSpPr>
        <dsp:cNvPr id="0" name=""/>
        <dsp:cNvSpPr/>
      </dsp:nvSpPr>
      <dsp:spPr>
        <a:xfrm>
          <a:off x="1291427" y="1150989"/>
          <a:ext cx="2550681" cy="2550681"/>
        </a:xfrm>
        <a:prstGeom prst="leftCircularArrow">
          <a:avLst>
            <a:gd name="adj1" fmla="val 6452"/>
            <a:gd name="adj2" fmla="val 429999"/>
            <a:gd name="adj3" fmla="val 10489124"/>
            <a:gd name="adj4" fmla="val 14837806"/>
            <a:gd name="adj5" fmla="val 7527"/>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F013C03B-6A23-4840-BA6F-616D0D584957}">
      <dsp:nvSpPr>
        <dsp:cNvPr id="0" name=""/>
        <dsp:cNvSpPr/>
      </dsp:nvSpPr>
      <dsp:spPr>
        <a:xfrm>
          <a:off x="2309831" y="-211863"/>
          <a:ext cx="2750147" cy="2750147"/>
        </a:xfrm>
        <a:prstGeom prst="circularArrow">
          <a:avLst>
            <a:gd name="adj1" fmla="val 5984"/>
            <a:gd name="adj2" fmla="val 394124"/>
            <a:gd name="adj3" fmla="val 13313824"/>
            <a:gd name="adj4" fmla="val 10508221"/>
            <a:gd name="adj5" fmla="val 6981"/>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907996-9098-4CAA-AC04-9EB6355CC757}">
      <dsp:nvSpPr>
        <dsp:cNvPr id="0" name=""/>
        <dsp:cNvSpPr/>
      </dsp:nvSpPr>
      <dsp:spPr>
        <a:xfrm>
          <a:off x="1453534" y="311919"/>
          <a:ext cx="3881663" cy="3881663"/>
        </a:xfrm>
        <a:prstGeom prst="pie">
          <a:avLst>
            <a:gd name="adj1" fmla="val 16200000"/>
            <a:gd name="adj2" fmla="val 180000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130" tIns="24130" rIns="24130" bIns="24130" numCol="1" spcCol="1270" anchor="ctr" anchorCtr="0">
          <a:noAutofit/>
        </a:bodyPr>
        <a:lstStyle/>
        <a:p>
          <a:pPr lvl="0" algn="ctr" defTabSz="844550">
            <a:lnSpc>
              <a:spcPct val="90000"/>
            </a:lnSpc>
            <a:spcBef>
              <a:spcPct val="0"/>
            </a:spcBef>
            <a:spcAft>
              <a:spcPct val="35000"/>
            </a:spcAft>
          </a:pPr>
          <a:r>
            <a:rPr lang="zh-CN" altLang="en-US" sz="1900" kern="1200" dirty="0" smtClean="0">
              <a:latin typeface="微软雅黑" panose="020B0503020204020204" pitchFamily="34" charset="-122"/>
              <a:ea typeface="微软雅黑" panose="020B0503020204020204" pitchFamily="34" charset="-122"/>
            </a:rPr>
            <a:t>面向</a:t>
          </a:r>
          <a:r>
            <a:rPr lang="zh-CN" sz="1900" kern="1200" dirty="0" smtClean="0">
              <a:latin typeface="微软雅黑" panose="020B0503020204020204" pitchFamily="34" charset="-122"/>
              <a:ea typeface="微软雅黑" panose="020B0503020204020204" pitchFamily="34" charset="-122"/>
            </a:rPr>
            <a:t>工业</a:t>
          </a:r>
          <a:r>
            <a:rPr lang="en-US" sz="1900" kern="1200" dirty="0" smtClean="0">
              <a:latin typeface="微软雅黑" panose="020B0503020204020204" pitchFamily="34" charset="-122"/>
              <a:ea typeface="微软雅黑" panose="020B0503020204020204" pitchFamily="34" charset="-122"/>
            </a:rPr>
            <a:t>4.0</a:t>
          </a:r>
          <a:r>
            <a:rPr lang="zh-CN" sz="1900" kern="1200" dirty="0" smtClean="0">
              <a:latin typeface="微软雅黑" panose="020B0503020204020204" pitchFamily="34" charset="-122"/>
              <a:ea typeface="微软雅黑" panose="020B0503020204020204" pitchFamily="34" charset="-122"/>
            </a:rPr>
            <a:t>的</a:t>
          </a:r>
          <a:r>
            <a:rPr lang="zh-CN" sz="1900" b="1" kern="1200" dirty="0" smtClean="0">
              <a:latin typeface="微软雅黑" panose="020B0503020204020204" pitchFamily="34" charset="-122"/>
              <a:ea typeface="微软雅黑" panose="020B0503020204020204" pitchFamily="34" charset="-122"/>
            </a:rPr>
            <a:t>智能制造平台</a:t>
          </a:r>
          <a:endParaRPr lang="zh-CN" altLang="en-US" sz="1900" b="1" kern="1200" dirty="0">
            <a:latin typeface="微软雅黑" panose="020B0503020204020204" pitchFamily="34" charset="-122"/>
            <a:ea typeface="微软雅黑" panose="020B0503020204020204" pitchFamily="34" charset="-122"/>
          </a:endParaRPr>
        </a:p>
      </dsp:txBody>
      <dsp:txXfrm>
        <a:off x="3563957" y="1028178"/>
        <a:ext cx="1316992" cy="1293887"/>
      </dsp:txXfrm>
    </dsp:sp>
    <dsp:sp modelId="{A11A8AE4-C5C9-4F84-9E54-FF79F04429D3}">
      <dsp:nvSpPr>
        <dsp:cNvPr id="0" name=""/>
        <dsp:cNvSpPr/>
      </dsp:nvSpPr>
      <dsp:spPr>
        <a:xfrm>
          <a:off x="1253443" y="427445"/>
          <a:ext cx="3881663" cy="3881663"/>
        </a:xfrm>
        <a:prstGeom prst="pie">
          <a:avLst>
            <a:gd name="adj1" fmla="val 1800000"/>
            <a:gd name="adj2" fmla="val 900000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130" tIns="24130" rIns="24130" bIns="24130" numCol="1" spcCol="1270" anchor="ctr" anchorCtr="0">
          <a:noAutofit/>
        </a:bodyPr>
        <a:lstStyle/>
        <a:p>
          <a:pPr lvl="0" algn="ctr" defTabSz="844550">
            <a:lnSpc>
              <a:spcPct val="90000"/>
            </a:lnSpc>
            <a:spcBef>
              <a:spcPct val="0"/>
            </a:spcBef>
            <a:spcAft>
              <a:spcPct val="35000"/>
            </a:spcAft>
          </a:pPr>
          <a:r>
            <a:rPr lang="zh-CN" sz="1900" kern="1200" dirty="0" smtClean="0">
              <a:latin typeface="微软雅黑" panose="020B0503020204020204" pitchFamily="34" charset="-122"/>
              <a:ea typeface="微软雅黑" panose="020B0503020204020204" pitchFamily="34" charset="-122"/>
            </a:rPr>
            <a:t>服务于</a:t>
          </a:r>
          <a:r>
            <a:rPr lang="zh-CN" sz="1900" b="1" kern="1200" dirty="0" smtClean="0">
              <a:latin typeface="微软雅黑" panose="020B0503020204020204" pitchFamily="34" charset="-122"/>
              <a:ea typeface="微软雅黑" panose="020B0503020204020204" pitchFamily="34" charset="-122"/>
            </a:rPr>
            <a:t>技术创新</a:t>
          </a:r>
          <a:r>
            <a:rPr lang="zh-CN" altLang="en-US" sz="1900" b="1" kern="1200" dirty="0" smtClean="0">
              <a:latin typeface="微软雅黑" panose="020B0503020204020204" pitchFamily="34" charset="-122"/>
              <a:ea typeface="微软雅黑" panose="020B0503020204020204" pitchFamily="34" charset="-122"/>
            </a:rPr>
            <a:t>创业</a:t>
          </a:r>
          <a:r>
            <a:rPr lang="zh-CN" sz="1900" b="1" kern="1200" dirty="0" smtClean="0">
              <a:latin typeface="微软雅黑" panose="020B0503020204020204" pitchFamily="34" charset="-122"/>
              <a:ea typeface="微软雅黑" panose="020B0503020204020204" pitchFamily="34" charset="-122"/>
            </a:rPr>
            <a:t>辅修专业</a:t>
          </a:r>
          <a:r>
            <a:rPr lang="zh-CN" sz="1900" kern="1200" dirty="0" smtClean="0">
              <a:latin typeface="微软雅黑" panose="020B0503020204020204" pitchFamily="34" charset="-122"/>
              <a:ea typeface="微软雅黑" panose="020B0503020204020204" pitchFamily="34" charset="-122"/>
            </a:rPr>
            <a:t>的共享平台</a:t>
          </a:r>
          <a:endParaRPr lang="zh-CN" altLang="en-US" sz="1900" kern="1200" dirty="0">
            <a:latin typeface="微软雅黑" panose="020B0503020204020204" pitchFamily="34" charset="-122"/>
            <a:ea typeface="微软雅黑" panose="020B0503020204020204" pitchFamily="34" charset="-122"/>
          </a:endParaRPr>
        </a:p>
      </dsp:txBody>
      <dsp:txXfrm>
        <a:off x="2316280" y="2876589"/>
        <a:ext cx="1755990" cy="1201467"/>
      </dsp:txXfrm>
    </dsp:sp>
    <dsp:sp modelId="{E910599D-BDF0-452C-972C-FE146ACD7869}">
      <dsp:nvSpPr>
        <dsp:cNvPr id="0" name=""/>
        <dsp:cNvSpPr/>
      </dsp:nvSpPr>
      <dsp:spPr>
        <a:xfrm>
          <a:off x="1253443" y="427445"/>
          <a:ext cx="3881663" cy="3881663"/>
        </a:xfrm>
        <a:prstGeom prst="pie">
          <a:avLst>
            <a:gd name="adj1" fmla="val 9000000"/>
            <a:gd name="adj2" fmla="val 1620000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130" tIns="24130" rIns="24130" bIns="24130" numCol="1" spcCol="1270" anchor="ctr" anchorCtr="0">
          <a:noAutofit/>
        </a:bodyPr>
        <a:lstStyle/>
        <a:p>
          <a:pPr lvl="0" algn="ctr" defTabSz="844550">
            <a:lnSpc>
              <a:spcPct val="90000"/>
            </a:lnSpc>
            <a:spcBef>
              <a:spcPct val="0"/>
            </a:spcBef>
            <a:spcAft>
              <a:spcPct val="35000"/>
            </a:spcAft>
          </a:pPr>
          <a:r>
            <a:rPr lang="zh-CN" sz="1900" kern="1200" dirty="0" smtClean="0">
              <a:latin typeface="微软雅黑" panose="020B0503020204020204" pitchFamily="34" charset="-122"/>
              <a:ea typeface="微软雅黑" panose="020B0503020204020204" pitchFamily="34" charset="-122"/>
            </a:rPr>
            <a:t>服务于双创教育的</a:t>
          </a:r>
          <a:r>
            <a:rPr lang="zh-CN" sz="1900" b="1" kern="1200" dirty="0" smtClean="0">
              <a:latin typeface="微软雅黑" panose="020B0503020204020204" pitchFamily="34" charset="-122"/>
              <a:ea typeface="微软雅黑" panose="020B0503020204020204" pitchFamily="34" charset="-122"/>
            </a:rPr>
            <a:t>创新生态环境</a:t>
          </a:r>
          <a:endParaRPr lang="zh-CN" altLang="en-US" sz="1900" b="1" kern="1200" dirty="0">
            <a:latin typeface="微软雅黑" panose="020B0503020204020204" pitchFamily="34" charset="-122"/>
            <a:ea typeface="微软雅黑" panose="020B0503020204020204" pitchFamily="34" charset="-122"/>
          </a:endParaRPr>
        </a:p>
      </dsp:txBody>
      <dsp:txXfrm>
        <a:off x="1669336" y="1189914"/>
        <a:ext cx="1316992" cy="129388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907996-9098-4CAA-AC04-9EB6355CC757}">
      <dsp:nvSpPr>
        <dsp:cNvPr id="0" name=""/>
        <dsp:cNvSpPr/>
      </dsp:nvSpPr>
      <dsp:spPr>
        <a:xfrm>
          <a:off x="1379282" y="319096"/>
          <a:ext cx="3970977" cy="3970977"/>
        </a:xfrm>
        <a:prstGeom prst="pie">
          <a:avLst>
            <a:gd name="adj1" fmla="val 16200000"/>
            <a:gd name="adj2" fmla="val 180000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lvl="0" algn="ctr" defTabSz="755650">
            <a:lnSpc>
              <a:spcPct val="90000"/>
            </a:lnSpc>
            <a:spcBef>
              <a:spcPct val="0"/>
            </a:spcBef>
            <a:spcAft>
              <a:spcPct val="35000"/>
            </a:spcAft>
          </a:pPr>
          <a:r>
            <a:rPr lang="zh-CN" sz="1700" kern="1200" dirty="0" smtClean="0">
              <a:latin typeface="微软雅黑" panose="020B0503020204020204" pitchFamily="34" charset="-122"/>
              <a:ea typeface="微软雅黑" panose="020B0503020204020204" pitchFamily="34" charset="-122"/>
            </a:rPr>
            <a:t>服务于</a:t>
          </a:r>
          <a:r>
            <a:rPr lang="zh-CN" sz="1700" b="1" kern="1200" dirty="0" smtClean="0">
              <a:latin typeface="微软雅黑" panose="020B0503020204020204" pitchFamily="34" charset="-122"/>
              <a:ea typeface="微软雅黑" panose="020B0503020204020204" pitchFamily="34" charset="-122"/>
            </a:rPr>
            <a:t>技术创新</a:t>
          </a:r>
          <a:r>
            <a:rPr lang="zh-CN" altLang="en-US" sz="1700" b="1" kern="1200" dirty="0" smtClean="0">
              <a:latin typeface="微软雅黑" panose="020B0503020204020204" pitchFamily="34" charset="-122"/>
              <a:ea typeface="微软雅黑" panose="020B0503020204020204" pitchFamily="34" charset="-122"/>
            </a:rPr>
            <a:t>创业</a:t>
          </a:r>
          <a:r>
            <a:rPr lang="zh-CN" sz="1700" b="1" kern="1200" dirty="0" smtClean="0">
              <a:latin typeface="微软雅黑" panose="020B0503020204020204" pitchFamily="34" charset="-122"/>
              <a:ea typeface="微软雅黑" panose="020B0503020204020204" pitchFamily="34" charset="-122"/>
            </a:rPr>
            <a:t>辅修专业</a:t>
          </a:r>
          <a:r>
            <a:rPr lang="zh-CN" sz="1700" kern="1200" dirty="0" smtClean="0">
              <a:latin typeface="微软雅黑" panose="020B0503020204020204" pitchFamily="34" charset="-122"/>
              <a:ea typeface="微软雅黑" panose="020B0503020204020204" pitchFamily="34" charset="-122"/>
            </a:rPr>
            <a:t>的共享平台</a:t>
          </a:r>
          <a:endParaRPr lang="zh-CN" altLang="en-US" sz="1700" kern="1200" dirty="0">
            <a:latin typeface="微软雅黑" panose="020B0503020204020204" pitchFamily="34" charset="-122"/>
            <a:ea typeface="微软雅黑" panose="020B0503020204020204" pitchFamily="34" charset="-122"/>
          </a:endParaRPr>
        </a:p>
      </dsp:txBody>
      <dsp:txXfrm>
        <a:off x="3538265" y="1051836"/>
        <a:ext cx="1347295" cy="1323659"/>
      </dsp:txXfrm>
    </dsp:sp>
    <dsp:sp modelId="{A11A8AE4-C5C9-4F84-9E54-FF79F04429D3}">
      <dsp:nvSpPr>
        <dsp:cNvPr id="0" name=""/>
        <dsp:cNvSpPr/>
      </dsp:nvSpPr>
      <dsp:spPr>
        <a:xfrm>
          <a:off x="1199327" y="590917"/>
          <a:ext cx="3970977" cy="3970977"/>
        </a:xfrm>
        <a:prstGeom prst="pie">
          <a:avLst>
            <a:gd name="adj1" fmla="val 1800000"/>
            <a:gd name="adj2" fmla="val 900000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lvl="0" algn="ctr" defTabSz="755650">
            <a:lnSpc>
              <a:spcPct val="90000"/>
            </a:lnSpc>
            <a:spcBef>
              <a:spcPct val="0"/>
            </a:spcBef>
            <a:spcAft>
              <a:spcPct val="35000"/>
            </a:spcAft>
          </a:pPr>
          <a:r>
            <a:rPr lang="zh-CN" sz="1700" kern="1200" dirty="0" smtClean="0">
              <a:latin typeface="微软雅黑" panose="020B0503020204020204" pitchFamily="34" charset="-122"/>
              <a:ea typeface="微软雅黑" panose="020B0503020204020204" pitchFamily="34" charset="-122"/>
            </a:rPr>
            <a:t>服务于双创教育的</a:t>
          </a:r>
          <a:r>
            <a:rPr lang="zh-CN" sz="1700" b="1" kern="1200" dirty="0" smtClean="0">
              <a:latin typeface="微软雅黑" panose="020B0503020204020204" pitchFamily="34" charset="-122"/>
              <a:ea typeface="微软雅黑" panose="020B0503020204020204" pitchFamily="34" charset="-122"/>
            </a:rPr>
            <a:t>创新生态环境</a:t>
          </a:r>
          <a:endParaRPr lang="zh-CN" altLang="en-US" sz="1700" b="1" kern="1200" dirty="0">
            <a:latin typeface="微软雅黑" panose="020B0503020204020204" pitchFamily="34" charset="-122"/>
            <a:ea typeface="微软雅黑" panose="020B0503020204020204" pitchFamily="34" charset="-122"/>
          </a:endParaRPr>
        </a:p>
      </dsp:txBody>
      <dsp:txXfrm>
        <a:off x="2286618" y="3096414"/>
        <a:ext cx="1796394" cy="1229112"/>
      </dsp:txXfrm>
    </dsp:sp>
    <dsp:sp modelId="{E910599D-BDF0-452C-972C-FE146ACD7869}">
      <dsp:nvSpPr>
        <dsp:cNvPr id="0" name=""/>
        <dsp:cNvSpPr/>
      </dsp:nvSpPr>
      <dsp:spPr>
        <a:xfrm>
          <a:off x="1174588" y="437280"/>
          <a:ext cx="3970977" cy="3970977"/>
        </a:xfrm>
        <a:prstGeom prst="pie">
          <a:avLst>
            <a:gd name="adj1" fmla="val 9000000"/>
            <a:gd name="adj2" fmla="val 1620000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lvl="0" algn="ctr" defTabSz="755650">
            <a:lnSpc>
              <a:spcPct val="90000"/>
            </a:lnSpc>
            <a:spcBef>
              <a:spcPct val="0"/>
            </a:spcBef>
            <a:spcAft>
              <a:spcPct val="35000"/>
            </a:spcAft>
          </a:pPr>
          <a:r>
            <a:rPr lang="zh-CN" altLang="en-US" sz="1700" kern="1200" dirty="0" smtClean="0">
              <a:latin typeface="微软雅黑" panose="020B0503020204020204" pitchFamily="34" charset="-122"/>
              <a:ea typeface="微软雅黑" panose="020B0503020204020204" pitchFamily="34" charset="-122"/>
            </a:rPr>
            <a:t>面向</a:t>
          </a:r>
          <a:r>
            <a:rPr lang="zh-CN" sz="1700" kern="1200" dirty="0" smtClean="0">
              <a:latin typeface="微软雅黑" panose="020B0503020204020204" pitchFamily="34" charset="-122"/>
              <a:ea typeface="微软雅黑" panose="020B0503020204020204" pitchFamily="34" charset="-122"/>
            </a:rPr>
            <a:t>工业</a:t>
          </a:r>
          <a:r>
            <a:rPr lang="en-US" sz="1700" kern="1200" dirty="0" smtClean="0">
              <a:latin typeface="微软雅黑" panose="020B0503020204020204" pitchFamily="34" charset="-122"/>
              <a:ea typeface="微软雅黑" panose="020B0503020204020204" pitchFamily="34" charset="-122"/>
            </a:rPr>
            <a:t>4.0</a:t>
          </a:r>
          <a:r>
            <a:rPr lang="zh-CN" sz="1700" kern="1200" dirty="0" smtClean="0">
              <a:latin typeface="微软雅黑" panose="020B0503020204020204" pitchFamily="34" charset="-122"/>
              <a:ea typeface="微软雅黑" panose="020B0503020204020204" pitchFamily="34" charset="-122"/>
            </a:rPr>
            <a:t>的</a:t>
          </a:r>
          <a:r>
            <a:rPr lang="zh-CN" sz="1700" b="1" kern="1200" dirty="0" smtClean="0">
              <a:latin typeface="微软雅黑" panose="020B0503020204020204" pitchFamily="34" charset="-122"/>
              <a:ea typeface="微软雅黑" panose="020B0503020204020204" pitchFamily="34" charset="-122"/>
            </a:rPr>
            <a:t>智能制造平台</a:t>
          </a:r>
          <a:endParaRPr lang="zh-CN" altLang="en-US" sz="1700" b="1" kern="1200" dirty="0">
            <a:latin typeface="微软雅黑" panose="020B0503020204020204" pitchFamily="34" charset="-122"/>
            <a:ea typeface="微软雅黑" panose="020B0503020204020204" pitchFamily="34" charset="-122"/>
          </a:endParaRPr>
        </a:p>
      </dsp:txBody>
      <dsp:txXfrm>
        <a:off x="1600049" y="1217293"/>
        <a:ext cx="1347295" cy="132365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907996-9098-4CAA-AC04-9EB6355CC757}">
      <dsp:nvSpPr>
        <dsp:cNvPr id="0" name=""/>
        <dsp:cNvSpPr/>
      </dsp:nvSpPr>
      <dsp:spPr>
        <a:xfrm>
          <a:off x="1269627" y="313354"/>
          <a:ext cx="3899526" cy="3899526"/>
        </a:xfrm>
        <a:prstGeom prst="pie">
          <a:avLst>
            <a:gd name="adj1" fmla="val 16200000"/>
            <a:gd name="adj2" fmla="val 180000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zh-CN" sz="1600" kern="1200" dirty="0" smtClean="0">
              <a:latin typeface="微软雅黑" panose="020B0503020204020204" pitchFamily="34" charset="-122"/>
              <a:ea typeface="微软雅黑" panose="020B0503020204020204" pitchFamily="34" charset="-122"/>
            </a:rPr>
            <a:t>服务于双创教育的</a:t>
          </a:r>
          <a:r>
            <a:rPr lang="zh-CN" sz="1600" b="1" kern="1200" dirty="0" smtClean="0">
              <a:latin typeface="微软雅黑" panose="020B0503020204020204" pitchFamily="34" charset="-122"/>
              <a:ea typeface="微软雅黑" panose="020B0503020204020204" pitchFamily="34" charset="-122"/>
            </a:rPr>
            <a:t>创新生态环境</a:t>
          </a:r>
          <a:endParaRPr lang="zh-CN" altLang="en-US" sz="1600" b="1" kern="1200" dirty="0">
            <a:latin typeface="微软雅黑" panose="020B0503020204020204" pitchFamily="34" charset="-122"/>
            <a:ea typeface="微软雅黑" panose="020B0503020204020204" pitchFamily="34" charset="-122"/>
          </a:endParaRPr>
        </a:p>
      </dsp:txBody>
      <dsp:txXfrm>
        <a:off x="3389762" y="1032910"/>
        <a:ext cx="1323053" cy="1299842"/>
      </dsp:txXfrm>
    </dsp:sp>
    <dsp:sp modelId="{A11A8AE4-C5C9-4F84-9E54-FF79F04429D3}">
      <dsp:nvSpPr>
        <dsp:cNvPr id="0" name=""/>
        <dsp:cNvSpPr/>
      </dsp:nvSpPr>
      <dsp:spPr>
        <a:xfrm>
          <a:off x="1068615" y="429412"/>
          <a:ext cx="3899526" cy="3899526"/>
        </a:xfrm>
        <a:prstGeom prst="pie">
          <a:avLst>
            <a:gd name="adj1" fmla="val 1800000"/>
            <a:gd name="adj2" fmla="val 900000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zh-CN" altLang="en-US" sz="1600" kern="1200" dirty="0" smtClean="0">
              <a:latin typeface="微软雅黑" panose="020B0503020204020204" pitchFamily="34" charset="-122"/>
              <a:ea typeface="微软雅黑" panose="020B0503020204020204" pitchFamily="34" charset="-122"/>
            </a:rPr>
            <a:t>面向</a:t>
          </a:r>
          <a:r>
            <a:rPr lang="zh-CN" sz="1600" kern="1200" dirty="0" smtClean="0">
              <a:latin typeface="微软雅黑" panose="020B0503020204020204" pitchFamily="34" charset="-122"/>
              <a:ea typeface="微软雅黑" panose="020B0503020204020204" pitchFamily="34" charset="-122"/>
            </a:rPr>
            <a:t>工业</a:t>
          </a:r>
          <a:r>
            <a:rPr lang="en-US" sz="1600" kern="1200" dirty="0" smtClean="0">
              <a:latin typeface="微软雅黑" panose="020B0503020204020204" pitchFamily="34" charset="-122"/>
              <a:ea typeface="微软雅黑" panose="020B0503020204020204" pitchFamily="34" charset="-122"/>
            </a:rPr>
            <a:t>4.0</a:t>
          </a:r>
          <a:r>
            <a:rPr lang="zh-CN" sz="1600" kern="1200" dirty="0" smtClean="0">
              <a:latin typeface="微软雅黑" panose="020B0503020204020204" pitchFamily="34" charset="-122"/>
              <a:ea typeface="微软雅黑" panose="020B0503020204020204" pitchFamily="34" charset="-122"/>
            </a:rPr>
            <a:t>的</a:t>
          </a:r>
          <a:r>
            <a:rPr lang="zh-CN" sz="1600" b="1" kern="1200" dirty="0" smtClean="0">
              <a:latin typeface="微软雅黑" panose="020B0503020204020204" pitchFamily="34" charset="-122"/>
              <a:ea typeface="微软雅黑" panose="020B0503020204020204" pitchFamily="34" charset="-122"/>
            </a:rPr>
            <a:t>智能制造平台</a:t>
          </a:r>
          <a:endParaRPr lang="zh-CN" altLang="en-US" sz="1600" b="1" kern="1200" dirty="0">
            <a:latin typeface="微软雅黑" panose="020B0503020204020204" pitchFamily="34" charset="-122"/>
            <a:ea typeface="微软雅黑" panose="020B0503020204020204" pitchFamily="34" charset="-122"/>
          </a:endParaRPr>
        </a:p>
      </dsp:txBody>
      <dsp:txXfrm>
        <a:off x="2136343" y="2889828"/>
        <a:ext cx="1764071" cy="1206996"/>
      </dsp:txXfrm>
    </dsp:sp>
    <dsp:sp modelId="{E910599D-BDF0-452C-972C-FE146ACD7869}">
      <dsp:nvSpPr>
        <dsp:cNvPr id="0" name=""/>
        <dsp:cNvSpPr/>
      </dsp:nvSpPr>
      <dsp:spPr>
        <a:xfrm>
          <a:off x="1068615" y="429412"/>
          <a:ext cx="3899526" cy="3899526"/>
        </a:xfrm>
        <a:prstGeom prst="pie">
          <a:avLst>
            <a:gd name="adj1" fmla="val 9000000"/>
            <a:gd name="adj2" fmla="val 1620000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zh-CN" sz="1600" kern="1200" dirty="0" smtClean="0">
              <a:latin typeface="微软雅黑" panose="020B0503020204020204" pitchFamily="34" charset="-122"/>
              <a:ea typeface="微软雅黑" panose="020B0503020204020204" pitchFamily="34" charset="-122"/>
            </a:rPr>
            <a:t>服务于</a:t>
          </a:r>
          <a:r>
            <a:rPr lang="zh-CN" sz="1600" b="1" kern="1200" dirty="0" smtClean="0">
              <a:latin typeface="微软雅黑" panose="020B0503020204020204" pitchFamily="34" charset="-122"/>
              <a:ea typeface="微软雅黑" panose="020B0503020204020204" pitchFamily="34" charset="-122"/>
            </a:rPr>
            <a:t>技术创新</a:t>
          </a:r>
          <a:r>
            <a:rPr lang="zh-CN" altLang="en-US" sz="1600" b="1" kern="1200" dirty="0" smtClean="0">
              <a:latin typeface="微软雅黑" panose="020B0503020204020204" pitchFamily="34" charset="-122"/>
              <a:ea typeface="微软雅黑" panose="020B0503020204020204" pitchFamily="34" charset="-122"/>
            </a:rPr>
            <a:t>创业</a:t>
          </a:r>
          <a:r>
            <a:rPr lang="zh-CN" sz="1600" b="1" kern="1200" dirty="0" smtClean="0">
              <a:latin typeface="微软雅黑" panose="020B0503020204020204" pitchFamily="34" charset="-122"/>
              <a:ea typeface="微软雅黑" panose="020B0503020204020204" pitchFamily="34" charset="-122"/>
            </a:rPr>
            <a:t>辅修专业</a:t>
          </a:r>
          <a:r>
            <a:rPr lang="zh-CN" sz="1600" kern="1200" dirty="0" smtClean="0">
              <a:latin typeface="微软雅黑" panose="020B0503020204020204" pitchFamily="34" charset="-122"/>
              <a:ea typeface="微软雅黑" panose="020B0503020204020204" pitchFamily="34" charset="-122"/>
            </a:rPr>
            <a:t>的共享平台</a:t>
          </a:r>
          <a:endParaRPr lang="zh-CN" altLang="en-US" sz="1600" kern="1200" dirty="0">
            <a:latin typeface="微软雅黑" panose="020B0503020204020204" pitchFamily="34" charset="-122"/>
            <a:ea typeface="微软雅黑" panose="020B0503020204020204" pitchFamily="34" charset="-122"/>
          </a:endParaRPr>
        </a:p>
      </dsp:txBody>
      <dsp:txXfrm>
        <a:off x="1486422" y="1195390"/>
        <a:ext cx="1323053" cy="129984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27B273-6CAD-4CDC-AE1A-BF1FB32ADD49}">
      <dsp:nvSpPr>
        <dsp:cNvPr id="0" name=""/>
        <dsp:cNvSpPr/>
      </dsp:nvSpPr>
      <dsp:spPr>
        <a:xfrm>
          <a:off x="0" y="279165"/>
          <a:ext cx="6096000" cy="1606500"/>
        </a:xfrm>
        <a:prstGeom prst="rect">
          <a:avLst/>
        </a:prstGeom>
        <a:solidFill>
          <a:schemeClr val="lt1">
            <a:alpha val="90000"/>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73117" tIns="312420" rIns="473117" bIns="106680" numCol="1" spcCol="1270" anchor="t" anchorCtr="0">
          <a:noAutofit/>
        </a:bodyPr>
        <a:lstStyle/>
        <a:p>
          <a:pPr marL="114300" lvl="1" indent="-114300" algn="l" defTabSz="666750">
            <a:lnSpc>
              <a:spcPct val="90000"/>
            </a:lnSpc>
            <a:spcBef>
              <a:spcPct val="0"/>
            </a:spcBef>
            <a:spcAft>
              <a:spcPct val="15000"/>
            </a:spcAft>
            <a:buChar char="••"/>
          </a:pPr>
          <a:r>
            <a:rPr lang="zh-CN" sz="1500" kern="1200" dirty="0" smtClean="0"/>
            <a:t>在清华大学开展的课程、活动，中心将积极进行归纳总结，形成可复制的服务产品，向高等院校、职业院校、中小学进行推广。</a:t>
          </a:r>
          <a:endParaRPr lang="zh-CN" altLang="en-US" sz="1500" kern="1200" dirty="0"/>
        </a:p>
        <a:p>
          <a:pPr marL="114300" lvl="1" indent="-114300" algn="l" defTabSz="666750">
            <a:lnSpc>
              <a:spcPct val="90000"/>
            </a:lnSpc>
            <a:spcBef>
              <a:spcPct val="0"/>
            </a:spcBef>
            <a:spcAft>
              <a:spcPct val="15000"/>
            </a:spcAft>
            <a:buChar char="••"/>
          </a:pPr>
          <a:r>
            <a:rPr lang="zh-CN" sz="1500" kern="1200" dirty="0" smtClean="0"/>
            <a:t>中心将借助高校创新创业教育联盟等平台，与其他教育机构进行共同开发与实践，从而形成具有可复制性的方案。</a:t>
          </a:r>
          <a:endParaRPr lang="zh-CN" altLang="en-US" sz="1500" kern="1200" dirty="0"/>
        </a:p>
      </dsp:txBody>
      <dsp:txXfrm>
        <a:off x="0" y="279165"/>
        <a:ext cx="6096000" cy="1606500"/>
      </dsp:txXfrm>
    </dsp:sp>
    <dsp:sp modelId="{9836659C-57EC-40F9-8C7D-0BFD1607FC15}">
      <dsp:nvSpPr>
        <dsp:cNvPr id="0" name=""/>
        <dsp:cNvSpPr/>
      </dsp:nvSpPr>
      <dsp:spPr>
        <a:xfrm>
          <a:off x="304800" y="57765"/>
          <a:ext cx="4267200" cy="442800"/>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1290" tIns="0" rIns="161290" bIns="0" numCol="1" spcCol="1270" anchor="ctr" anchorCtr="0">
          <a:noAutofit/>
        </a:bodyPr>
        <a:lstStyle/>
        <a:p>
          <a:pPr lvl="0" algn="l" defTabSz="666750">
            <a:lnSpc>
              <a:spcPct val="90000"/>
            </a:lnSpc>
            <a:spcBef>
              <a:spcPct val="0"/>
            </a:spcBef>
            <a:spcAft>
              <a:spcPct val="35000"/>
            </a:spcAft>
          </a:pPr>
          <a:r>
            <a:rPr lang="zh-CN" sz="1500" kern="1200" dirty="0" smtClean="0"/>
            <a:t>典型服务模式推广</a:t>
          </a:r>
          <a:endParaRPr lang="zh-CN" altLang="en-US" sz="1500" kern="1200" dirty="0"/>
        </a:p>
      </dsp:txBody>
      <dsp:txXfrm>
        <a:off x="326416" y="79381"/>
        <a:ext cx="4223968" cy="399568"/>
      </dsp:txXfrm>
    </dsp:sp>
    <dsp:sp modelId="{E7ABB928-0667-4C28-9779-236595BED467}">
      <dsp:nvSpPr>
        <dsp:cNvPr id="0" name=""/>
        <dsp:cNvSpPr/>
      </dsp:nvSpPr>
      <dsp:spPr>
        <a:xfrm>
          <a:off x="0" y="2188066"/>
          <a:ext cx="6096000" cy="1606500"/>
        </a:xfrm>
        <a:prstGeom prst="rect">
          <a:avLst/>
        </a:prstGeom>
        <a:solidFill>
          <a:schemeClr val="lt1">
            <a:alpha val="90000"/>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73117" tIns="312420" rIns="473117" bIns="106680" numCol="1" spcCol="1270" anchor="t" anchorCtr="0">
          <a:noAutofit/>
        </a:bodyPr>
        <a:lstStyle/>
        <a:p>
          <a:pPr marL="114300" lvl="1" indent="-114300" algn="l" defTabSz="666750">
            <a:lnSpc>
              <a:spcPct val="90000"/>
            </a:lnSpc>
            <a:spcBef>
              <a:spcPct val="0"/>
            </a:spcBef>
            <a:spcAft>
              <a:spcPct val="15000"/>
            </a:spcAft>
            <a:buChar char="••"/>
          </a:pPr>
          <a:r>
            <a:rPr lang="zh-CN" sz="1500" kern="1200" dirty="0" smtClean="0"/>
            <a:t>通过为项目团队提供更为先进的产品开发、工程孵化、原型产品制作等条件，进一步降低产品研发门槛，鼓励并支持更多创业项目的诞生。</a:t>
          </a:r>
          <a:endParaRPr lang="zh-CN" altLang="en-US" sz="1500" kern="1200" dirty="0"/>
        </a:p>
        <a:p>
          <a:pPr marL="114300" lvl="1" indent="-114300" algn="l" defTabSz="666750">
            <a:lnSpc>
              <a:spcPct val="90000"/>
            </a:lnSpc>
            <a:spcBef>
              <a:spcPct val="0"/>
            </a:spcBef>
            <a:spcAft>
              <a:spcPct val="15000"/>
            </a:spcAft>
            <a:buChar char="••"/>
          </a:pPr>
          <a:r>
            <a:rPr lang="zh-CN" sz="1500" kern="1200" dirty="0" smtClean="0"/>
            <a:t>结合双创活动及工程实践进行学生培养，能够进一步提高学生的各方面素质，增强就业竞争力。</a:t>
          </a:r>
          <a:endParaRPr lang="zh-CN" altLang="en-US" sz="1500" kern="1200" dirty="0"/>
        </a:p>
      </dsp:txBody>
      <dsp:txXfrm>
        <a:off x="0" y="2188066"/>
        <a:ext cx="6096000" cy="1606500"/>
      </dsp:txXfrm>
    </dsp:sp>
    <dsp:sp modelId="{E1490558-F588-452D-AD81-7A77B13F3025}">
      <dsp:nvSpPr>
        <dsp:cNvPr id="0" name=""/>
        <dsp:cNvSpPr/>
      </dsp:nvSpPr>
      <dsp:spPr>
        <a:xfrm>
          <a:off x="304800" y="1966665"/>
          <a:ext cx="4267200" cy="442800"/>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1290" tIns="0" rIns="161290" bIns="0" numCol="1" spcCol="1270" anchor="ctr" anchorCtr="0">
          <a:noAutofit/>
        </a:bodyPr>
        <a:lstStyle/>
        <a:p>
          <a:pPr lvl="0" algn="l" defTabSz="666750">
            <a:lnSpc>
              <a:spcPct val="90000"/>
            </a:lnSpc>
            <a:spcBef>
              <a:spcPct val="0"/>
            </a:spcBef>
            <a:spcAft>
              <a:spcPct val="35000"/>
            </a:spcAft>
          </a:pPr>
          <a:r>
            <a:rPr lang="zh-CN" sz="1500" kern="1200" dirty="0" smtClean="0"/>
            <a:t>科技项目孵化助推大众创业</a:t>
          </a:r>
          <a:endParaRPr lang="zh-CN" altLang="en-US" sz="1500" kern="1200" dirty="0"/>
        </a:p>
      </dsp:txBody>
      <dsp:txXfrm>
        <a:off x="326416" y="1988281"/>
        <a:ext cx="4223968" cy="399568"/>
      </dsp:txXfrm>
    </dsp:sp>
  </dsp:spTree>
</dsp:drawing>
</file>

<file path=ppt/diagrams/layout1.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layout3.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layout4.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layout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endParaRPr lang="zh-CN" altLang="en-US"/>
          </a:p>
        </p:txBody>
      </p:sp>
      <p:sp>
        <p:nvSpPr>
          <p:cNvPr id="3" name="日期占位符 2"/>
          <p:cNvSpPr>
            <a:spLocks noGrp="1"/>
          </p:cNvSpPr>
          <p:nvPr>
            <p:ph type="dt" idx="1"/>
          </p:nvPr>
        </p:nvSpPr>
        <p:spPr>
          <a:xfrm>
            <a:off x="4021294" y="0"/>
            <a:ext cx="3076363" cy="513508"/>
          </a:xfrm>
          <a:prstGeom prst="rect">
            <a:avLst/>
          </a:prstGeom>
        </p:spPr>
        <p:txBody>
          <a:bodyPr vert="horz" lIns="99048" tIns="49524" rIns="99048" bIns="49524" rtlCol="0"/>
          <a:lstStyle>
            <a:lvl1pPr algn="r">
              <a:defRPr sz="1300"/>
            </a:lvl1pPr>
          </a:lstStyle>
          <a:p>
            <a:fld id="{2E092BF1-094A-473D-8463-B545F393E825}" type="datetimeFigureOut">
              <a:rPr lang="zh-CN" altLang="en-US" smtClean="0"/>
              <a:t>2016/3/6</a:t>
            </a:fld>
            <a:endParaRPr lang="zh-CN" altLang="en-US"/>
          </a:p>
        </p:txBody>
      </p:sp>
      <p:sp>
        <p:nvSpPr>
          <p:cNvPr id="4" name="幻灯片图像占位符 3"/>
          <p:cNvSpPr>
            <a:spLocks noGrp="1" noRot="1" noChangeAspect="1"/>
          </p:cNvSpPr>
          <p:nvPr>
            <p:ph type="sldImg" idx="2"/>
          </p:nvPr>
        </p:nvSpPr>
        <p:spPr>
          <a:xfrm>
            <a:off x="1247775" y="1279525"/>
            <a:ext cx="4603750" cy="3454400"/>
          </a:xfrm>
          <a:prstGeom prst="rect">
            <a:avLst/>
          </a:prstGeom>
          <a:noFill/>
          <a:ln w="12700">
            <a:solidFill>
              <a:prstClr val="black"/>
            </a:solidFill>
          </a:ln>
        </p:spPr>
        <p:txBody>
          <a:bodyPr vert="horz" lIns="99048" tIns="49524" rIns="99048" bIns="49524" rtlCol="0" anchor="ctr"/>
          <a:lstStyle/>
          <a:p>
            <a:endParaRPr lang="zh-CN" altLang="en-US"/>
          </a:p>
        </p:txBody>
      </p:sp>
      <p:sp>
        <p:nvSpPr>
          <p:cNvPr id="5" name="备注占位符 4"/>
          <p:cNvSpPr>
            <a:spLocks noGrp="1"/>
          </p:cNvSpPr>
          <p:nvPr>
            <p:ph type="body" sz="quarter" idx="3"/>
          </p:nvPr>
        </p:nvSpPr>
        <p:spPr>
          <a:xfrm>
            <a:off x="709930" y="4925407"/>
            <a:ext cx="5679440" cy="4029879"/>
          </a:xfrm>
          <a:prstGeom prst="rect">
            <a:avLst/>
          </a:prstGeom>
        </p:spPr>
        <p:txBody>
          <a:bodyPr vert="horz" lIns="99048" tIns="49524" rIns="99048" bIns="49524"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9721107"/>
            <a:ext cx="3076363" cy="513507"/>
          </a:xfrm>
          <a:prstGeom prst="rect">
            <a:avLst/>
          </a:prstGeom>
        </p:spPr>
        <p:txBody>
          <a:bodyPr vert="horz" lIns="99048" tIns="49524" rIns="99048" bIns="49524" rtlCol="0" anchor="b"/>
          <a:lstStyle>
            <a:lvl1pPr algn="l">
              <a:defRPr sz="1300"/>
            </a:lvl1pPr>
          </a:lstStyle>
          <a:p>
            <a:endParaRPr lang="zh-CN" altLang="en-US"/>
          </a:p>
        </p:txBody>
      </p:sp>
      <p:sp>
        <p:nvSpPr>
          <p:cNvPr id="7" name="灯片编号占位符 6"/>
          <p:cNvSpPr>
            <a:spLocks noGrp="1"/>
          </p:cNvSpPr>
          <p:nvPr>
            <p:ph type="sldNum" sz="quarter" idx="5"/>
          </p:nvPr>
        </p:nvSpPr>
        <p:spPr>
          <a:xfrm>
            <a:off x="4021294" y="9721107"/>
            <a:ext cx="3076363" cy="513507"/>
          </a:xfrm>
          <a:prstGeom prst="rect">
            <a:avLst/>
          </a:prstGeom>
        </p:spPr>
        <p:txBody>
          <a:bodyPr vert="horz" lIns="99048" tIns="49524" rIns="99048" bIns="49524" rtlCol="0" anchor="b"/>
          <a:lstStyle>
            <a:lvl1pPr algn="r">
              <a:defRPr sz="1300"/>
            </a:lvl1pPr>
          </a:lstStyle>
          <a:p>
            <a:fld id="{0390F2E7-3255-4AE6-BB9D-37FD74FBCA76}" type="slidenum">
              <a:rPr lang="zh-CN" altLang="en-US" smtClean="0"/>
              <a:t>‹#›</a:t>
            </a:fld>
            <a:endParaRPr lang="zh-CN" altLang="en-US"/>
          </a:p>
        </p:txBody>
      </p:sp>
    </p:spTree>
    <p:extLst>
      <p:ext uri="{BB962C8B-B14F-4D97-AF65-F5344CB8AC3E}">
        <p14:creationId xmlns:p14="http://schemas.microsoft.com/office/powerpoint/2010/main" val="28584759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B96FE387-42FF-4A58-9097-EA423C3C61CE}" type="slidenum">
              <a:rPr lang="zh-CN" altLang="en-US" smtClean="0"/>
              <a:pPr/>
              <a:t>5</a:t>
            </a:fld>
            <a:endParaRPr lang="zh-CN" altLang="en-US"/>
          </a:p>
        </p:txBody>
      </p:sp>
    </p:spTree>
    <p:extLst>
      <p:ext uri="{BB962C8B-B14F-4D97-AF65-F5344CB8AC3E}">
        <p14:creationId xmlns:p14="http://schemas.microsoft.com/office/powerpoint/2010/main" val="24478792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942416" y="2514601"/>
            <a:ext cx="6600451" cy="2262781"/>
          </a:xfrm>
        </p:spPr>
        <p:txBody>
          <a:bodyPr anchor="b">
            <a:normAutofit/>
          </a:bodyPr>
          <a:lstStyle>
            <a:lvl1pPr>
              <a:defRPr sz="5400"/>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1942416" y="4777380"/>
            <a:ext cx="6600451"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3/6/2016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8"/>
          <p:cNvSpPr/>
          <p:nvPr/>
        </p:nvSpPr>
        <p:spPr bwMode="auto">
          <a:xfrm>
            <a:off x="-31719" y="4321158"/>
            <a:ext cx="1395473" cy="781781"/>
          </a:xfrm>
          <a:custGeom>
            <a:avLst/>
            <a:gdLst/>
            <a:ahLst/>
            <a:cxnLst/>
            <a:rect l="l" t="t" r="r" b="b"/>
            <a:pathLst>
              <a:path w="8042" h="10000">
                <a:moveTo>
                  <a:pt x="5799" y="10000"/>
                </a:moveTo>
                <a:cubicBezTo>
                  <a:pt x="5880" y="10000"/>
                  <a:pt x="5934" y="9940"/>
                  <a:pt x="5961" y="9880"/>
                </a:cubicBezTo>
                <a:cubicBezTo>
                  <a:pt x="5961" y="9820"/>
                  <a:pt x="5988" y="9820"/>
                  <a:pt x="5988" y="9820"/>
                </a:cubicBezTo>
                <a:lnTo>
                  <a:pt x="8042" y="5260"/>
                </a:lnTo>
                <a:cubicBezTo>
                  <a:pt x="8096" y="5140"/>
                  <a:pt x="8096" y="4901"/>
                  <a:pt x="8042" y="4721"/>
                </a:cubicBezTo>
                <a:lnTo>
                  <a:pt x="5988" y="221"/>
                </a:lnTo>
                <a:cubicBezTo>
                  <a:pt x="5988" y="160"/>
                  <a:pt x="5961" y="160"/>
                  <a:pt x="5961" y="160"/>
                </a:cubicBezTo>
                <a:cubicBezTo>
                  <a:pt x="5934" y="101"/>
                  <a:pt x="5880" y="41"/>
                  <a:pt x="5799" y="41"/>
                </a:cubicBezTo>
                <a:lnTo>
                  <a:pt x="18" y="0"/>
                </a:lnTo>
                <a:cubicBezTo>
                  <a:pt x="12" y="3330"/>
                  <a:pt x="6" y="6661"/>
                  <a:pt x="0" y="9991"/>
                </a:cubicBezTo>
                <a:lnTo>
                  <a:pt x="5799" y="10000"/>
                </a:lnTo>
                <a:close/>
              </a:path>
            </a:pathLst>
          </a:custGeom>
          <a:solidFill>
            <a:schemeClr val="accent1"/>
          </a:solidFill>
          <a:ln>
            <a:noFill/>
          </a:ln>
        </p:spPr>
      </p:sp>
      <p:sp>
        <p:nvSpPr>
          <p:cNvPr id="6" name="Slide Number Placeholder 5"/>
          <p:cNvSpPr>
            <a:spLocks noGrp="1"/>
          </p:cNvSpPr>
          <p:nvPr>
            <p:ph type="sldNum" sz="quarter" idx="12"/>
          </p:nvPr>
        </p:nvSpPr>
        <p:spPr>
          <a:xfrm>
            <a:off x="423334" y="4529541"/>
            <a:ext cx="584978"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1550425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标题和描述">
    <p:spTree>
      <p:nvGrpSpPr>
        <p:cNvPr id="1" name=""/>
        <p:cNvGrpSpPr/>
        <p:nvPr/>
      </p:nvGrpSpPr>
      <p:grpSpPr>
        <a:xfrm>
          <a:off x="0" y="0"/>
          <a:ext cx="0" cy="0"/>
          <a:chOff x="0" y="0"/>
          <a:chExt cx="0" cy="0"/>
        </a:xfrm>
      </p:grpSpPr>
      <p:sp>
        <p:nvSpPr>
          <p:cNvPr id="2" name="Title 1"/>
          <p:cNvSpPr>
            <a:spLocks noGrp="1"/>
          </p:cNvSpPr>
          <p:nvPr>
            <p:ph type="title"/>
          </p:nvPr>
        </p:nvSpPr>
        <p:spPr>
          <a:xfrm>
            <a:off x="1942415" y="609600"/>
            <a:ext cx="6591985" cy="3117040"/>
          </a:xfrm>
        </p:spPr>
        <p:txBody>
          <a:bodyPr anchor="ctr">
            <a:normAutofit/>
          </a:bodyPr>
          <a:lstStyle>
            <a:lvl1pPr algn="l">
              <a:defRPr sz="4800" b="0" cap="none"/>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1942415" y="4354046"/>
            <a:ext cx="6591985"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B61BEF0D-F0BB-DE4B-95CE-6DB70DBA9567}" type="datetimeFigureOut">
              <a:rPr lang="en-US" smtClean="0"/>
              <a:pPr/>
              <a:t>3/6/2016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0" name="Freeform 11"/>
          <p:cNvSpPr/>
          <p:nvPr/>
        </p:nvSpPr>
        <p:spPr bwMode="auto">
          <a:xfrm flipV="1">
            <a:off x="58" y="3166527"/>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a:xfrm>
            <a:off x="511228" y="3244140"/>
            <a:ext cx="584978"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534180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带描述的引言">
    <p:spTree>
      <p:nvGrpSpPr>
        <p:cNvPr id="1" name=""/>
        <p:cNvGrpSpPr/>
        <p:nvPr/>
      </p:nvGrpSpPr>
      <p:grpSpPr>
        <a:xfrm>
          <a:off x="0" y="0"/>
          <a:ext cx="0" cy="0"/>
          <a:chOff x="0" y="0"/>
          <a:chExt cx="0" cy="0"/>
        </a:xfrm>
      </p:grpSpPr>
      <p:sp>
        <p:nvSpPr>
          <p:cNvPr id="2" name="Title 1"/>
          <p:cNvSpPr>
            <a:spLocks noGrp="1"/>
          </p:cNvSpPr>
          <p:nvPr>
            <p:ph type="title"/>
          </p:nvPr>
        </p:nvSpPr>
        <p:spPr>
          <a:xfrm>
            <a:off x="2188123" y="609600"/>
            <a:ext cx="6109587" cy="2895600"/>
          </a:xfrm>
        </p:spPr>
        <p:txBody>
          <a:bodyPr anchor="ctr">
            <a:normAutofit/>
          </a:bodyPr>
          <a:lstStyle>
            <a:lvl1pPr algn="l">
              <a:defRPr sz="4800" b="0" cap="none"/>
            </a:lvl1pPr>
          </a:lstStyle>
          <a:p>
            <a:r>
              <a:rPr lang="zh-CN" altLang="en-US" smtClean="0"/>
              <a:t>单击此处编辑母版标题样式</a:t>
            </a:r>
            <a:endParaRPr lang="en-US" dirty="0"/>
          </a:p>
        </p:txBody>
      </p:sp>
      <p:sp>
        <p:nvSpPr>
          <p:cNvPr id="13" name="Text Placeholder 9"/>
          <p:cNvSpPr>
            <a:spLocks noGrp="1"/>
          </p:cNvSpPr>
          <p:nvPr>
            <p:ph type="body" sz="quarter" idx="13"/>
          </p:nvPr>
        </p:nvSpPr>
        <p:spPr>
          <a:xfrm>
            <a:off x="2415972" y="3505200"/>
            <a:ext cx="5653888"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smtClean="0"/>
              <a:t>单击此处编辑母版文本样式</a:t>
            </a:r>
          </a:p>
        </p:txBody>
      </p:sp>
      <p:sp>
        <p:nvSpPr>
          <p:cNvPr id="3" name="Text Placeholder 2"/>
          <p:cNvSpPr>
            <a:spLocks noGrp="1"/>
          </p:cNvSpPr>
          <p:nvPr>
            <p:ph type="body" idx="1"/>
          </p:nvPr>
        </p:nvSpPr>
        <p:spPr>
          <a:xfrm>
            <a:off x="1942415" y="4354046"/>
            <a:ext cx="6591985"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B61BEF0D-F0BB-DE4B-95CE-6DB70DBA9567}" type="datetimeFigureOut">
              <a:rPr lang="en-US" smtClean="0"/>
              <a:pPr/>
              <a:t>3/6/2016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9" name="Freeform 11"/>
          <p:cNvSpPr/>
          <p:nvPr/>
        </p:nvSpPr>
        <p:spPr bwMode="auto">
          <a:xfrm flipV="1">
            <a:off x="58" y="3166527"/>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a:xfrm>
            <a:off x="511228" y="3244140"/>
            <a:ext cx="584978" cy="365125"/>
          </a:xfrm>
        </p:spPr>
        <p:txBody>
          <a:bodyPr/>
          <a:lstStyle/>
          <a:p>
            <a:fld id="{D57F1E4F-1CFF-5643-939E-217C01CDF565}" type="slidenum">
              <a:rPr lang="en-US" smtClean="0"/>
              <a:pPr/>
              <a:t>‹#›</a:t>
            </a:fld>
            <a:endParaRPr lang="en-US" dirty="0"/>
          </a:p>
        </p:txBody>
      </p:sp>
      <p:sp>
        <p:nvSpPr>
          <p:cNvPr id="14" name="TextBox 13"/>
          <p:cNvSpPr txBox="1"/>
          <p:nvPr/>
        </p:nvSpPr>
        <p:spPr>
          <a:xfrm>
            <a:off x="1808316" y="648005"/>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8169533" y="2905306"/>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903166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sp>
        <p:nvSpPr>
          <p:cNvPr id="2" name="Title 1"/>
          <p:cNvSpPr>
            <a:spLocks noGrp="1"/>
          </p:cNvSpPr>
          <p:nvPr>
            <p:ph type="title"/>
          </p:nvPr>
        </p:nvSpPr>
        <p:spPr>
          <a:xfrm>
            <a:off x="1942415" y="2438401"/>
            <a:ext cx="6591985" cy="2724845"/>
          </a:xfrm>
        </p:spPr>
        <p:txBody>
          <a:bodyPr anchor="b">
            <a:normAutofit/>
          </a:bodyPr>
          <a:lstStyle>
            <a:lvl1pPr algn="l">
              <a:defRPr sz="4800" b="0"/>
            </a:lvl1pPr>
          </a:lstStyle>
          <a:p>
            <a:r>
              <a:rPr lang="zh-CN" altLang="en-US" smtClean="0"/>
              <a:t>单击此处编辑母版标题样式</a:t>
            </a:r>
            <a:endParaRPr lang="en-US" dirty="0"/>
          </a:p>
        </p:txBody>
      </p:sp>
      <p:sp>
        <p:nvSpPr>
          <p:cNvPr id="4" name="Text Placeholder 3"/>
          <p:cNvSpPr>
            <a:spLocks noGrp="1"/>
          </p:cNvSpPr>
          <p:nvPr>
            <p:ph type="body" sz="half" idx="2"/>
          </p:nvPr>
        </p:nvSpPr>
        <p:spPr>
          <a:xfrm>
            <a:off x="1942415" y="5181600"/>
            <a:ext cx="6591985"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zh-CN" altLang="en-US" smtClean="0"/>
              <a:t>单击此处编辑母版文本样式</a:t>
            </a:r>
          </a:p>
        </p:txBody>
      </p:sp>
      <p:sp>
        <p:nvSpPr>
          <p:cNvPr id="5" name="Date Placeholder 4"/>
          <p:cNvSpPr>
            <a:spLocks noGrp="1"/>
          </p:cNvSpPr>
          <p:nvPr>
            <p:ph type="dt" sz="half" idx="10"/>
          </p:nvPr>
        </p:nvSpPr>
        <p:spPr/>
        <p:txBody>
          <a:bodyPr/>
          <a:lstStyle/>
          <a:p>
            <a:fld id="{B61BEF0D-F0BB-DE4B-95CE-6DB70DBA9567}" type="datetimeFigureOut">
              <a:rPr lang="en-US" smtClean="0"/>
              <a:pPr/>
              <a:t>3/6/2016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58" y="4910660"/>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7" name="Slide Number Placeholder 6"/>
          <p:cNvSpPr>
            <a:spLocks noGrp="1"/>
          </p:cNvSpPr>
          <p:nvPr>
            <p:ph type="sldNum" sz="quarter" idx="12"/>
          </p:nvPr>
        </p:nvSpPr>
        <p:spPr>
          <a:xfrm>
            <a:off x="511228" y="4983088"/>
            <a:ext cx="584978"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8723393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引言名片">
    <p:spTree>
      <p:nvGrpSpPr>
        <p:cNvPr id="1" name=""/>
        <p:cNvGrpSpPr/>
        <p:nvPr/>
      </p:nvGrpSpPr>
      <p:grpSpPr>
        <a:xfrm>
          <a:off x="0" y="0"/>
          <a:ext cx="0" cy="0"/>
          <a:chOff x="0" y="0"/>
          <a:chExt cx="0" cy="0"/>
        </a:xfrm>
      </p:grpSpPr>
      <p:sp>
        <p:nvSpPr>
          <p:cNvPr id="13" name="Title 1"/>
          <p:cNvSpPr>
            <a:spLocks noGrp="1"/>
          </p:cNvSpPr>
          <p:nvPr>
            <p:ph type="title"/>
          </p:nvPr>
        </p:nvSpPr>
        <p:spPr>
          <a:xfrm>
            <a:off x="2188123" y="609600"/>
            <a:ext cx="6109587" cy="2895600"/>
          </a:xfrm>
        </p:spPr>
        <p:txBody>
          <a:bodyPr anchor="ctr">
            <a:normAutofit/>
          </a:bodyPr>
          <a:lstStyle>
            <a:lvl1pPr algn="l">
              <a:defRPr sz="4800" b="0" cap="none"/>
            </a:lvl1pPr>
          </a:lstStyle>
          <a:p>
            <a:r>
              <a:rPr lang="zh-CN" altLang="en-US" smtClean="0"/>
              <a:t>单击此处编辑母版标题样式</a:t>
            </a:r>
            <a:endParaRPr lang="en-US" dirty="0"/>
          </a:p>
        </p:txBody>
      </p:sp>
      <p:sp>
        <p:nvSpPr>
          <p:cNvPr id="21" name="Text Placeholder 9"/>
          <p:cNvSpPr>
            <a:spLocks noGrp="1"/>
          </p:cNvSpPr>
          <p:nvPr>
            <p:ph type="body" sz="quarter" idx="13"/>
          </p:nvPr>
        </p:nvSpPr>
        <p:spPr>
          <a:xfrm>
            <a:off x="1942415" y="4343400"/>
            <a:ext cx="6688292"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smtClean="0"/>
              <a:t>单击此处编辑母版文本样式</a:t>
            </a:r>
          </a:p>
        </p:txBody>
      </p:sp>
      <p:sp>
        <p:nvSpPr>
          <p:cNvPr id="4" name="Text Placeholder 3"/>
          <p:cNvSpPr>
            <a:spLocks noGrp="1"/>
          </p:cNvSpPr>
          <p:nvPr>
            <p:ph type="body" sz="half" idx="2"/>
          </p:nvPr>
        </p:nvSpPr>
        <p:spPr>
          <a:xfrm>
            <a:off x="1942415" y="5181600"/>
            <a:ext cx="6688292"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zh-CN" altLang="en-US" smtClean="0"/>
              <a:t>单击此处编辑母版文本样式</a:t>
            </a:r>
          </a:p>
        </p:txBody>
      </p:sp>
      <p:sp>
        <p:nvSpPr>
          <p:cNvPr id="5" name="Date Placeholder 4"/>
          <p:cNvSpPr>
            <a:spLocks noGrp="1"/>
          </p:cNvSpPr>
          <p:nvPr>
            <p:ph type="dt" sz="half" idx="10"/>
          </p:nvPr>
        </p:nvSpPr>
        <p:spPr/>
        <p:txBody>
          <a:bodyPr/>
          <a:lstStyle/>
          <a:p>
            <a:fld id="{B61BEF0D-F0BB-DE4B-95CE-6DB70DBA9567}" type="datetimeFigureOut">
              <a:rPr lang="en-US" smtClean="0"/>
              <a:pPr/>
              <a:t>3/6/2016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20" name="Freeform 11"/>
          <p:cNvSpPr/>
          <p:nvPr/>
        </p:nvSpPr>
        <p:spPr bwMode="auto">
          <a:xfrm flipV="1">
            <a:off x="58" y="4910660"/>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7" name="Slide Number Placeholder 6"/>
          <p:cNvSpPr>
            <a:spLocks noGrp="1"/>
          </p:cNvSpPr>
          <p:nvPr>
            <p:ph type="sldNum" sz="quarter" idx="12"/>
          </p:nvPr>
        </p:nvSpPr>
        <p:spPr>
          <a:xfrm>
            <a:off x="511228" y="4983088"/>
            <a:ext cx="584978" cy="365125"/>
          </a:xfrm>
        </p:spPr>
        <p:txBody>
          <a:bodyPr/>
          <a:lstStyle/>
          <a:p>
            <a:fld id="{D57F1E4F-1CFF-5643-939E-217C01CDF565}" type="slidenum">
              <a:rPr lang="en-US" smtClean="0"/>
              <a:pPr/>
              <a:t>‹#›</a:t>
            </a:fld>
            <a:endParaRPr lang="en-US" dirty="0"/>
          </a:p>
        </p:txBody>
      </p:sp>
      <p:sp>
        <p:nvSpPr>
          <p:cNvPr id="11" name="TextBox 10"/>
          <p:cNvSpPr txBox="1"/>
          <p:nvPr/>
        </p:nvSpPr>
        <p:spPr>
          <a:xfrm>
            <a:off x="1808316" y="648005"/>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2" name="TextBox 11"/>
          <p:cNvSpPr txBox="1"/>
          <p:nvPr/>
        </p:nvSpPr>
        <p:spPr>
          <a:xfrm>
            <a:off x="8169533" y="2905306"/>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4102422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真或假">
    <p:spTree>
      <p:nvGrpSpPr>
        <p:cNvPr id="1" name=""/>
        <p:cNvGrpSpPr/>
        <p:nvPr/>
      </p:nvGrpSpPr>
      <p:grpSpPr>
        <a:xfrm>
          <a:off x="0" y="0"/>
          <a:ext cx="0" cy="0"/>
          <a:chOff x="0" y="0"/>
          <a:chExt cx="0" cy="0"/>
        </a:xfrm>
      </p:grpSpPr>
      <p:sp>
        <p:nvSpPr>
          <p:cNvPr id="2" name="Title 1"/>
          <p:cNvSpPr>
            <a:spLocks noGrp="1"/>
          </p:cNvSpPr>
          <p:nvPr>
            <p:ph type="title"/>
          </p:nvPr>
        </p:nvSpPr>
        <p:spPr>
          <a:xfrm>
            <a:off x="1942416" y="627407"/>
            <a:ext cx="6591984" cy="2880020"/>
          </a:xfrm>
        </p:spPr>
        <p:txBody>
          <a:bodyPr anchor="ctr">
            <a:normAutofit/>
          </a:bodyPr>
          <a:lstStyle>
            <a:lvl1pPr algn="l">
              <a:defRPr sz="4800" b="0"/>
            </a:lvl1pPr>
          </a:lstStyle>
          <a:p>
            <a:r>
              <a:rPr lang="zh-CN" altLang="en-US" smtClean="0"/>
              <a:t>单击此处编辑母版标题样式</a:t>
            </a:r>
            <a:endParaRPr lang="en-US" dirty="0"/>
          </a:p>
        </p:txBody>
      </p:sp>
      <p:sp>
        <p:nvSpPr>
          <p:cNvPr id="21" name="Text Placeholder 9"/>
          <p:cNvSpPr>
            <a:spLocks noGrp="1"/>
          </p:cNvSpPr>
          <p:nvPr>
            <p:ph type="body" sz="quarter" idx="13"/>
          </p:nvPr>
        </p:nvSpPr>
        <p:spPr>
          <a:xfrm>
            <a:off x="1942415" y="4343400"/>
            <a:ext cx="6591985"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smtClean="0"/>
              <a:t>单击此处编辑母版文本样式</a:t>
            </a:r>
          </a:p>
        </p:txBody>
      </p:sp>
      <p:sp>
        <p:nvSpPr>
          <p:cNvPr id="4" name="Text Placeholder 3"/>
          <p:cNvSpPr>
            <a:spLocks noGrp="1"/>
          </p:cNvSpPr>
          <p:nvPr>
            <p:ph type="body" sz="half" idx="2"/>
          </p:nvPr>
        </p:nvSpPr>
        <p:spPr>
          <a:xfrm>
            <a:off x="1942415" y="5181600"/>
            <a:ext cx="6591985"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zh-CN" altLang="en-US" smtClean="0"/>
              <a:t>单击此处编辑母版文本样式</a:t>
            </a:r>
          </a:p>
        </p:txBody>
      </p:sp>
      <p:sp>
        <p:nvSpPr>
          <p:cNvPr id="5" name="Date Placeholder 4"/>
          <p:cNvSpPr>
            <a:spLocks noGrp="1"/>
          </p:cNvSpPr>
          <p:nvPr>
            <p:ph type="dt" sz="half" idx="10"/>
          </p:nvPr>
        </p:nvSpPr>
        <p:spPr/>
        <p:txBody>
          <a:bodyPr/>
          <a:lstStyle/>
          <a:p>
            <a:fld id="{B61BEF0D-F0BB-DE4B-95CE-6DB70DBA9567}" type="datetimeFigureOut">
              <a:rPr lang="en-US" smtClean="0"/>
              <a:pPr/>
              <a:t>3/6/2016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Freeform 11"/>
          <p:cNvSpPr/>
          <p:nvPr/>
        </p:nvSpPr>
        <p:spPr bwMode="auto">
          <a:xfrm flipV="1">
            <a:off x="58" y="4910660"/>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7" name="Slide Number Placeholder 6"/>
          <p:cNvSpPr>
            <a:spLocks noGrp="1"/>
          </p:cNvSpPr>
          <p:nvPr>
            <p:ph type="sldNum" sz="quarter" idx="12"/>
          </p:nvPr>
        </p:nvSpPr>
        <p:spPr>
          <a:xfrm>
            <a:off x="511228" y="4983088"/>
            <a:ext cx="584978"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15128421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ancho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3/6/2016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0"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30648964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78535" y="627406"/>
            <a:ext cx="1656132" cy="5283817"/>
          </a:xfrm>
        </p:spPr>
        <p:txBody>
          <a:bodyPr vert="eaVert" anchor="ct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1942416" y="627406"/>
            <a:ext cx="4716348" cy="5283817"/>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3/6/2016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0"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2835111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1358415" y="624110"/>
            <a:ext cx="7175986" cy="832157"/>
          </a:xfrm>
        </p:spPr>
        <p:txBody>
          <a:bodyPr>
            <a:normAutofit/>
          </a:bodyPr>
          <a:lstStyle>
            <a:lvl1pPr>
              <a:defRPr sz="3200"/>
            </a:lvl1pPr>
          </a:lstStyle>
          <a:p>
            <a:r>
              <a:rPr lang="zh-CN" altLang="en-US" dirty="0" smtClean="0"/>
              <a:t>单击此处编辑母版标题样式</a:t>
            </a:r>
            <a:endParaRPr lang="en-US" dirty="0"/>
          </a:p>
        </p:txBody>
      </p:sp>
      <p:sp>
        <p:nvSpPr>
          <p:cNvPr id="3" name="Content Placeholder 2"/>
          <p:cNvSpPr>
            <a:spLocks noGrp="1"/>
          </p:cNvSpPr>
          <p:nvPr>
            <p:ph idx="1"/>
          </p:nvPr>
        </p:nvSpPr>
        <p:spPr>
          <a:xfrm>
            <a:off x="1355381" y="1543351"/>
            <a:ext cx="7179020" cy="4367871"/>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3/6/2016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0"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105507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1942415" y="2074562"/>
            <a:ext cx="6591985" cy="1468800"/>
          </a:xfrm>
        </p:spPr>
        <p:txBody>
          <a:bodyPr anchor="b"/>
          <a:lstStyle>
            <a:lvl1pPr algn="l">
              <a:defRPr sz="4000" b="0" cap="none"/>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1942415" y="3581400"/>
            <a:ext cx="6591985"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B61BEF0D-F0BB-DE4B-95CE-6DB70DBA9567}" type="datetimeFigureOut">
              <a:rPr lang="en-US" smtClean="0"/>
              <a:pPr/>
              <a:t>3/6/2016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58" y="3166527"/>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a:xfrm>
            <a:off x="511228" y="3244140"/>
            <a:ext cx="584978"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625989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8" name="Title 7"/>
          <p:cNvSpPr>
            <a:spLocks noGrp="1"/>
          </p:cNvSpPr>
          <p:nvPr>
            <p:ph type="title"/>
          </p:nvPr>
        </p:nvSpPr>
        <p:spPr>
          <a:xfrm>
            <a:off x="1358414" y="624110"/>
            <a:ext cx="7175986" cy="1280890"/>
          </a:xfrm>
        </p:spPr>
        <p:txBody>
          <a:bodyPr>
            <a:normAutofit/>
          </a:bodyPr>
          <a:lstStyle>
            <a:lvl1pPr>
              <a:defRPr sz="3200"/>
            </a:lvl1pPr>
          </a:lstStyle>
          <a:p>
            <a:r>
              <a:rPr lang="zh-CN" altLang="en-US" dirty="0" smtClean="0"/>
              <a:t>单击此处编辑母版标题样式</a:t>
            </a:r>
            <a:endParaRPr lang="en-US" dirty="0"/>
          </a:p>
        </p:txBody>
      </p:sp>
      <p:sp>
        <p:nvSpPr>
          <p:cNvPr id="3" name="Content Placeholder 2"/>
          <p:cNvSpPr>
            <a:spLocks noGrp="1"/>
          </p:cNvSpPr>
          <p:nvPr>
            <p:ph sz="half" idx="1"/>
          </p:nvPr>
        </p:nvSpPr>
        <p:spPr>
          <a:xfrm>
            <a:off x="1358414" y="2136706"/>
            <a:ext cx="3456000" cy="3767397"/>
          </a:xfrm>
        </p:spPr>
        <p:txBody>
          <a:bodyPr>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Content Placeholder 3"/>
          <p:cNvSpPr>
            <a:spLocks noGrp="1"/>
          </p:cNvSpPr>
          <p:nvPr>
            <p:ph sz="half" idx="2"/>
          </p:nvPr>
        </p:nvSpPr>
        <p:spPr>
          <a:xfrm>
            <a:off x="5078400" y="2136706"/>
            <a:ext cx="3456000" cy="3767397"/>
          </a:xfrm>
        </p:spPr>
        <p:txBody>
          <a:bodyPr>
            <a:normAutofit/>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3/6/2016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10" name="Slide Number Placeholder 5"/>
          <p:cNvSpPr>
            <a:spLocks noGrp="1"/>
          </p:cNvSpPr>
          <p:nvPr>
            <p:ph type="sldNum" sz="quarter" idx="12"/>
          </p:nvPr>
        </p:nvSpPr>
        <p:spPr>
          <a:xfrm>
            <a:off x="511228" y="787783"/>
            <a:ext cx="584978"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6895758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2265352" y="2226626"/>
            <a:ext cx="2874596"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Content Placeholder 3"/>
          <p:cNvSpPr>
            <a:spLocks noGrp="1"/>
          </p:cNvSpPr>
          <p:nvPr>
            <p:ph sz="half" idx="2"/>
          </p:nvPr>
        </p:nvSpPr>
        <p:spPr>
          <a:xfrm>
            <a:off x="1942415" y="2802888"/>
            <a:ext cx="3197532" cy="3105703"/>
          </a:xfrm>
        </p:spPr>
        <p:txBody>
          <a:bodyPr>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Text Placeholder 4"/>
          <p:cNvSpPr>
            <a:spLocks noGrp="1"/>
          </p:cNvSpPr>
          <p:nvPr>
            <p:ph type="body" sz="quarter" idx="3"/>
          </p:nvPr>
        </p:nvSpPr>
        <p:spPr>
          <a:xfrm>
            <a:off x="5656154" y="2223398"/>
            <a:ext cx="2873239"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Content Placeholder 5"/>
          <p:cNvSpPr>
            <a:spLocks noGrp="1"/>
          </p:cNvSpPr>
          <p:nvPr>
            <p:ph sz="quarter" idx="4"/>
          </p:nvPr>
        </p:nvSpPr>
        <p:spPr>
          <a:xfrm>
            <a:off x="5333715" y="2799660"/>
            <a:ext cx="3195680" cy="3105703"/>
          </a:xfrm>
        </p:spPr>
        <p:txBody>
          <a:bodyPr>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3/6/2016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1"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12" name="Slide Number Placeholder 5"/>
          <p:cNvSpPr>
            <a:spLocks noGrp="1"/>
          </p:cNvSpPr>
          <p:nvPr>
            <p:ph type="sldNum" sz="quarter" idx="12"/>
          </p:nvPr>
        </p:nvSpPr>
        <p:spPr>
          <a:xfrm>
            <a:off x="511228" y="787783"/>
            <a:ext cx="584978"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0440491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a:xfrm>
            <a:off x="1358414" y="624110"/>
            <a:ext cx="7175986" cy="1280890"/>
          </a:xfrm>
        </p:spPr>
        <p:txBody>
          <a:bodyPr>
            <a:normAutofit/>
          </a:bodyPr>
          <a:lstStyle>
            <a:lvl1pPr>
              <a:defRPr sz="3200"/>
            </a:lvl1pPr>
          </a:lstStyle>
          <a:p>
            <a:r>
              <a:rPr lang="zh-CN" altLang="en-US" dirty="0" smtClean="0"/>
              <a:t>单击此处编辑母版标题样式</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3/6/2016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8"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2403946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3/6/2016</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3693752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1358414" y="446088"/>
            <a:ext cx="3213585" cy="976312"/>
          </a:xfrm>
        </p:spPr>
        <p:txBody>
          <a:bodyPr anchor="ctr">
            <a:noAutofit/>
          </a:bodyPr>
          <a:lstStyle>
            <a:lvl1pPr algn="l">
              <a:defRPr sz="3200" b="0"/>
            </a:lvl1pPr>
          </a:lstStyle>
          <a:p>
            <a:r>
              <a:rPr lang="zh-CN" altLang="en-US" dirty="0" smtClean="0"/>
              <a:t>单击此处编辑母版标题样式</a:t>
            </a:r>
            <a:endParaRPr lang="en-US" dirty="0"/>
          </a:p>
        </p:txBody>
      </p:sp>
      <p:sp>
        <p:nvSpPr>
          <p:cNvPr id="3" name="Content Placeholder 2"/>
          <p:cNvSpPr>
            <a:spLocks noGrp="1"/>
          </p:cNvSpPr>
          <p:nvPr>
            <p:ph idx="1"/>
          </p:nvPr>
        </p:nvSpPr>
        <p:spPr>
          <a:xfrm>
            <a:off x="4743494" y="446089"/>
            <a:ext cx="3790906" cy="5414963"/>
          </a:xfrm>
        </p:spPr>
        <p:txBody>
          <a:bodyPr anchor="ctr">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Text Placeholder 3"/>
          <p:cNvSpPr>
            <a:spLocks noGrp="1"/>
          </p:cNvSpPr>
          <p:nvPr>
            <p:ph type="body" sz="half" idx="2"/>
          </p:nvPr>
        </p:nvSpPr>
        <p:spPr>
          <a:xfrm>
            <a:off x="1358414" y="1598613"/>
            <a:ext cx="3213585"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B61BEF0D-F0BB-DE4B-95CE-6DB70DBA9567}" type="datetimeFigureOut">
              <a:rPr lang="en-US" smtClean="0"/>
              <a:pPr/>
              <a:t>3/6/2016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2488384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1942415" y="4800600"/>
            <a:ext cx="6591985" cy="566738"/>
          </a:xfrm>
        </p:spPr>
        <p:txBody>
          <a:bodyPr anchor="b">
            <a:normAutofit/>
          </a:bodyPr>
          <a:lstStyle>
            <a:lvl1pPr algn="l">
              <a:defRPr sz="2400" b="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1942415" y="634965"/>
            <a:ext cx="6591985"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1942415" y="5367338"/>
            <a:ext cx="6591985"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B61BEF0D-F0BB-DE4B-95CE-6DB70DBA9567}" type="datetimeFigureOut">
              <a:rPr lang="en-US" smtClean="0"/>
              <a:pPr/>
              <a:t>3/6/2016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Freeform 11"/>
          <p:cNvSpPr/>
          <p:nvPr/>
        </p:nvSpPr>
        <p:spPr bwMode="auto">
          <a:xfrm flipV="1">
            <a:off x="58" y="4910660"/>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7" name="Slide Number Placeholder 6"/>
          <p:cNvSpPr>
            <a:spLocks noGrp="1"/>
          </p:cNvSpPr>
          <p:nvPr>
            <p:ph type="sldNum" sz="quarter" idx="12"/>
          </p:nvPr>
        </p:nvSpPr>
        <p:spPr>
          <a:xfrm>
            <a:off x="511228" y="4983088"/>
            <a:ext cx="584978"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5496898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36" name="Group 35"/>
          <p:cNvGrpSpPr/>
          <p:nvPr/>
        </p:nvGrpSpPr>
        <p:grpSpPr>
          <a:xfrm>
            <a:off x="1" y="228600"/>
            <a:ext cx="1981200" cy="6638628"/>
            <a:chOff x="2487613" y="285750"/>
            <a:chExt cx="2428875" cy="5654676"/>
          </a:xfrm>
        </p:grpSpPr>
        <p:sp>
          <p:nvSpPr>
            <p:cNvPr id="37"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38"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39"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40"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41"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42"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43"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44"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45"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46"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47"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48"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49" name="Group 48"/>
          <p:cNvGrpSpPr/>
          <p:nvPr/>
        </p:nvGrpSpPr>
        <p:grpSpPr>
          <a:xfrm>
            <a:off x="20421" y="285"/>
            <a:ext cx="1952272" cy="6852968"/>
            <a:chOff x="6627813" y="195717"/>
            <a:chExt cx="1952625" cy="5678034"/>
          </a:xfrm>
        </p:grpSpPr>
        <p:sp>
          <p:nvSpPr>
            <p:cNvPr id="50" name="Freeform 27"/>
            <p:cNvSpPr/>
            <p:nvPr/>
          </p:nvSpPr>
          <p:spPr bwMode="auto">
            <a:xfrm>
              <a:off x="6627813" y="195717"/>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51"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52"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53"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54"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55"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56"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57"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58"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59"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60"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61"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62" name="Rectangle 61"/>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1188610" y="624110"/>
            <a:ext cx="7345790" cy="1280890"/>
          </a:xfrm>
          <a:prstGeom prst="rect">
            <a:avLst/>
          </a:prstGeom>
        </p:spPr>
        <p:txBody>
          <a:bodyPr vert="horz" lIns="91440" tIns="45720" rIns="91440" bIns="45720" rtlCol="0" anchor="t">
            <a:normAutofit/>
          </a:bodyPr>
          <a:lstStyle/>
          <a:p>
            <a:r>
              <a:rPr lang="zh-CN" altLang="en-US" dirty="0" smtClean="0"/>
              <a:t>单击此处编辑母版标题样式</a:t>
            </a:r>
            <a:endParaRPr lang="en-US" dirty="0"/>
          </a:p>
        </p:txBody>
      </p:sp>
      <p:sp>
        <p:nvSpPr>
          <p:cNvPr id="3" name="Text Placeholder 2"/>
          <p:cNvSpPr>
            <a:spLocks noGrp="1"/>
          </p:cNvSpPr>
          <p:nvPr>
            <p:ph type="body" idx="1"/>
          </p:nvPr>
        </p:nvSpPr>
        <p:spPr>
          <a:xfrm>
            <a:off x="1185505" y="2133600"/>
            <a:ext cx="7348895" cy="3886200"/>
          </a:xfrm>
          <a:prstGeom prst="rect">
            <a:avLst/>
          </a:prstGeom>
        </p:spPr>
        <p:txBody>
          <a:bodyPr vert="horz" lIns="91440" tIns="45720" rIns="91440" bIns="45720" rtlCol="0">
            <a:normAutofit/>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dirty="0"/>
          </a:p>
        </p:txBody>
      </p:sp>
      <p:sp>
        <p:nvSpPr>
          <p:cNvPr id="4" name="Date Placeholder 3"/>
          <p:cNvSpPr>
            <a:spLocks noGrp="1"/>
          </p:cNvSpPr>
          <p:nvPr>
            <p:ph type="dt" sz="half" idx="2"/>
          </p:nvPr>
        </p:nvSpPr>
        <p:spPr>
          <a:xfrm>
            <a:off x="7772400" y="6135089"/>
            <a:ext cx="766380" cy="370171"/>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smtClean="0"/>
              <a:pPr/>
              <a:t>3/6/2016</a:t>
            </a:fld>
            <a:endParaRPr lang="en-US" dirty="0"/>
          </a:p>
        </p:txBody>
      </p:sp>
      <p:sp>
        <p:nvSpPr>
          <p:cNvPr id="5" name="Footer Placeholder 4"/>
          <p:cNvSpPr>
            <a:spLocks noGrp="1"/>
          </p:cNvSpPr>
          <p:nvPr>
            <p:ph type="ftr" sz="quarter" idx="3"/>
          </p:nvPr>
        </p:nvSpPr>
        <p:spPr>
          <a:xfrm>
            <a:off x="1942415" y="6135809"/>
            <a:ext cx="5716488"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bwMode="gray">
          <a:xfrm>
            <a:off x="511228" y="787783"/>
            <a:ext cx="584978" cy="365125"/>
          </a:xfrm>
          <a:prstGeom prst="rect">
            <a:avLst/>
          </a:prstGeom>
        </p:spPr>
        <p:txBody>
          <a:bodyPr vert="horz" lIns="91440" tIns="45720" rIns="91440" bIns="45720" rtlCol="0" anchor="ctr"/>
          <a:lstStyle>
            <a:lvl1pPr algn="r">
              <a:defRPr sz="2000">
                <a:solidFill>
                  <a:srgbClr val="FEFFFF"/>
                </a:solidFill>
              </a:defRPr>
            </a:lvl1pPr>
          </a:lstStyle>
          <a:p>
            <a:fld id="{D57F1E4F-1CFF-5643-939E-217C01CDF565}" type="slidenum">
              <a:rPr lang="en-US" smtClean="0"/>
              <a:pPr/>
              <a:t>‹#›</a:t>
            </a:fld>
            <a:endParaRPr lang="en-US" dirty="0"/>
          </a:p>
        </p:txBody>
      </p:sp>
      <p:pic>
        <p:nvPicPr>
          <p:cNvPr id="7" name="图片 6"/>
          <p:cNvPicPr>
            <a:picLocks noChangeAspect="1"/>
          </p:cNvPicPr>
          <p:nvPr userDrawn="1"/>
        </p:nvPicPr>
        <p:blipFill>
          <a:blip r:embed="rId18">
            <a:extLst>
              <a:ext uri="{28A0092B-C50C-407E-A947-70E740481C1C}">
                <a14:useLocalDpi xmlns:a14="http://schemas.microsoft.com/office/drawing/2010/main" val="0"/>
              </a:ext>
            </a:extLst>
          </a:blip>
          <a:stretch>
            <a:fillRect/>
          </a:stretch>
        </p:blipFill>
        <p:spPr>
          <a:xfrm>
            <a:off x="8223593" y="349651"/>
            <a:ext cx="621614" cy="620694"/>
          </a:xfrm>
          <a:prstGeom prst="rect">
            <a:avLst/>
          </a:prstGeom>
        </p:spPr>
      </p:pic>
      <p:pic>
        <p:nvPicPr>
          <p:cNvPr id="35" name="图片 34"/>
          <p:cNvPicPr>
            <a:picLocks noChangeAspect="1"/>
          </p:cNvPicPr>
          <p:nvPr userDrawn="1"/>
        </p:nvPicPr>
        <p:blipFill>
          <a:blip r:embed="rId19">
            <a:extLst>
              <a:ext uri="{28A0092B-C50C-407E-A947-70E740481C1C}">
                <a14:useLocalDpi xmlns:a14="http://schemas.microsoft.com/office/drawing/2010/main" val="0"/>
              </a:ext>
            </a:extLst>
          </a:blip>
          <a:stretch>
            <a:fillRect/>
          </a:stretch>
        </p:blipFill>
        <p:spPr>
          <a:xfrm>
            <a:off x="7078750" y="380734"/>
            <a:ext cx="956118" cy="566951"/>
          </a:xfrm>
          <a:prstGeom prst="rect">
            <a:avLst/>
          </a:prstGeom>
        </p:spPr>
      </p:pic>
    </p:spTree>
    <p:extLst>
      <p:ext uri="{BB962C8B-B14F-4D97-AF65-F5344CB8AC3E}">
        <p14:creationId xmlns:p14="http://schemas.microsoft.com/office/powerpoint/2010/main" val="3166065468"/>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Lst>
  <p:txStyles>
    <p:titleStyle>
      <a:lvl1pPr algn="l" defTabSz="457200" rtl="0" eaLnBrk="1" latinLnBrk="0" hangingPunct="1">
        <a:spcBef>
          <a:spcPct val="0"/>
        </a:spcBef>
        <a:buNone/>
        <a:defRPr sz="3600" kern="1200">
          <a:solidFill>
            <a:schemeClr val="tx1">
              <a:lumMod val="85000"/>
              <a:lumOff val="15000"/>
            </a:schemeClr>
          </a:solidFill>
          <a:latin typeface="微软雅黑" panose="020B0503020204020204" pitchFamily="34" charset="-122"/>
          <a:ea typeface="微软雅黑" panose="020B0503020204020204" pitchFamily="34" charset="-122"/>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微软雅黑" panose="020B0503020204020204" pitchFamily="34" charset="-122"/>
          <a:ea typeface="微软雅黑" panose="020B0503020204020204" pitchFamily="34" charset="-122"/>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微软雅黑" panose="020B0503020204020204" pitchFamily="34" charset="-122"/>
          <a:ea typeface="微软雅黑" panose="020B0503020204020204" pitchFamily="34" charset="-122"/>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微软雅黑" panose="020B0503020204020204" pitchFamily="34" charset="-122"/>
          <a:ea typeface="微软雅黑" panose="020B0503020204020204" pitchFamily="34" charset="-122"/>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微软雅黑" panose="020B0503020204020204" pitchFamily="34" charset="-122"/>
          <a:ea typeface="微软雅黑" panose="020B0503020204020204" pitchFamily="34" charset="-122"/>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微软雅黑" panose="020B0503020204020204" pitchFamily="34" charset="-122"/>
          <a:ea typeface="微软雅黑" panose="020B0503020204020204" pitchFamily="34" charset="-122"/>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6.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2.xml"/><Relationship Id="rId4" Type="http://schemas.openxmlformats.org/officeDocument/2006/relationships/image" Target="../media/image18.jpeg"/></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6.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6.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9.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g"/><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2.xml"/><Relationship Id="rId4" Type="http://schemas.openxmlformats.org/officeDocument/2006/relationships/image" Target="../media/image28.jpe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29.JPG"/><Relationship Id="rId1" Type="http://schemas.openxmlformats.org/officeDocument/2006/relationships/slideLayout" Target="../slideLayouts/slideLayout4.xml"/><Relationship Id="rId5" Type="http://schemas.openxmlformats.org/officeDocument/2006/relationships/image" Target="../media/image32.JPG"/><Relationship Id="rId4" Type="http://schemas.openxmlformats.org/officeDocument/2006/relationships/image" Target="../media/image31.JPG"/></Relationships>
</file>

<file path=ppt/slides/_rels/slide24.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Layout" Target="../slideLayouts/slideLayout6.xml"/><Relationship Id="rId6" Type="http://schemas.openxmlformats.org/officeDocument/2006/relationships/image" Target="../media/image10.jpeg"/><Relationship Id="rId5" Type="http://schemas.openxmlformats.org/officeDocument/2006/relationships/image" Target="../media/image9.jpeg"/><Relationship Id="rId4" Type="http://schemas.microsoft.com/office/2007/relationships/hdphoto" Target="../media/hdphoto1.wdp"/></Relationships>
</file>

<file path=ppt/slides/_rels/slide8.xml.rels><?xml version="1.0" encoding="UTF-8" standalone="yes"?>
<Relationships xmlns="http://schemas.openxmlformats.org/package/2006/relationships"><Relationship Id="rId2" Type="http://schemas.openxmlformats.org/officeDocument/2006/relationships/image" Target="../media/image11.tmp"/><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942416" y="1656762"/>
            <a:ext cx="6600451" cy="2262781"/>
          </a:xfrm>
        </p:spPr>
        <p:txBody>
          <a:bodyPr>
            <a:normAutofit/>
          </a:bodyPr>
          <a:lstStyle/>
          <a:p>
            <a:r>
              <a:rPr lang="zh-CN" altLang="zh-CN" sz="4800" dirty="0">
                <a:latin typeface="微软雅黑" panose="020B0503020204020204" pitchFamily="34" charset="-122"/>
                <a:ea typeface="微软雅黑" panose="020B0503020204020204" pitchFamily="34" charset="-122"/>
              </a:rPr>
              <a:t>服务于</a:t>
            </a:r>
            <a:r>
              <a:rPr lang="zh-CN" altLang="zh-CN" sz="4800" dirty="0">
                <a:solidFill>
                  <a:schemeClr val="accent1"/>
                </a:solidFill>
                <a:latin typeface="微软雅黑" panose="020B0503020204020204" pitchFamily="34" charset="-122"/>
                <a:ea typeface="微软雅黑" panose="020B0503020204020204" pitchFamily="34" charset="-122"/>
              </a:rPr>
              <a:t>双创教育</a:t>
            </a:r>
            <a:r>
              <a:rPr lang="zh-CN" altLang="zh-CN" sz="4800" dirty="0" smtClean="0">
                <a:latin typeface="微软雅黑" panose="020B0503020204020204" pitchFamily="34" charset="-122"/>
                <a:ea typeface="微软雅黑" panose="020B0503020204020204" pitchFamily="34" charset="-122"/>
              </a:rPr>
              <a:t>的</a:t>
            </a:r>
            <a:r>
              <a:rPr lang="en-US" altLang="zh-CN" sz="4800" b="1" dirty="0" smtClean="0">
                <a:latin typeface="微软雅黑" panose="020B0503020204020204" pitchFamily="34" charset="-122"/>
                <a:ea typeface="微软雅黑" panose="020B0503020204020204" pitchFamily="34" charset="-122"/>
              </a:rPr>
              <a:t/>
            </a:r>
            <a:br>
              <a:rPr lang="en-US" altLang="zh-CN" sz="4800" b="1" dirty="0" smtClean="0">
                <a:latin typeface="微软雅黑" panose="020B0503020204020204" pitchFamily="34" charset="-122"/>
                <a:ea typeface="微软雅黑" panose="020B0503020204020204" pitchFamily="34" charset="-122"/>
              </a:rPr>
            </a:br>
            <a:r>
              <a:rPr lang="zh-CN" altLang="zh-CN" sz="4800" b="1" dirty="0" smtClean="0">
                <a:latin typeface="微软雅黑" panose="020B0503020204020204" pitchFamily="34" charset="-122"/>
                <a:ea typeface="微软雅黑" panose="020B0503020204020204" pitchFamily="34" charset="-122"/>
              </a:rPr>
              <a:t>跨学科</a:t>
            </a:r>
            <a:r>
              <a:rPr lang="zh-CN" altLang="zh-CN" sz="4800" b="1" dirty="0">
                <a:latin typeface="微软雅黑" panose="020B0503020204020204" pitchFamily="34" charset="-122"/>
                <a:ea typeface="微软雅黑" panose="020B0503020204020204" pitchFamily="34" charset="-122"/>
              </a:rPr>
              <a:t>创客空间建设</a:t>
            </a:r>
            <a:endParaRPr lang="zh-CN" altLang="en-US" sz="4800" b="1" dirty="0">
              <a:latin typeface="微软雅黑" panose="020B0503020204020204" pitchFamily="34" charset="-122"/>
              <a:ea typeface="微软雅黑" panose="020B0503020204020204" pitchFamily="34" charset="-122"/>
            </a:endParaRPr>
          </a:p>
        </p:txBody>
      </p:sp>
      <p:sp>
        <p:nvSpPr>
          <p:cNvPr id="3" name="副标题 2"/>
          <p:cNvSpPr>
            <a:spLocks noGrp="1"/>
          </p:cNvSpPr>
          <p:nvPr>
            <p:ph type="subTitle" idx="1"/>
          </p:nvPr>
        </p:nvSpPr>
        <p:spPr>
          <a:xfrm>
            <a:off x="1942416" y="4585994"/>
            <a:ext cx="5363732" cy="1126283"/>
          </a:xfrm>
        </p:spPr>
        <p:txBody>
          <a:bodyPr>
            <a:normAutofit/>
          </a:bodyPr>
          <a:lstStyle/>
          <a:p>
            <a:pPr algn="ctr"/>
            <a:r>
              <a:rPr lang="zh-CN" altLang="en-US" sz="2800" dirty="0" smtClean="0"/>
              <a:t>基础工业训练中心   李双寿</a:t>
            </a:r>
            <a:endParaRPr lang="zh-CN" altLang="en-US" sz="2800" dirty="0"/>
          </a:p>
        </p:txBody>
      </p:sp>
    </p:spTree>
    <p:extLst>
      <p:ext uri="{BB962C8B-B14F-4D97-AF65-F5344CB8AC3E}">
        <p14:creationId xmlns:p14="http://schemas.microsoft.com/office/powerpoint/2010/main" val="29316867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smtClean="0"/>
              <a:t>项目总体规划</a:t>
            </a:r>
            <a:endParaRPr lang="zh-CN" altLang="en-US" dirty="0"/>
          </a:p>
        </p:txBody>
      </p:sp>
      <p:graphicFrame>
        <p:nvGraphicFramePr>
          <p:cNvPr id="5" name="图示 4"/>
          <p:cNvGraphicFramePr/>
          <p:nvPr>
            <p:extLst>
              <p:ext uri="{D42A27DB-BD31-4B8C-83A1-F6EECF244321}">
                <p14:modId xmlns:p14="http://schemas.microsoft.com/office/powerpoint/2010/main" val="3284749358"/>
              </p:ext>
            </p:extLst>
          </p:nvPr>
        </p:nvGraphicFramePr>
        <p:xfrm>
          <a:off x="1652086" y="1609651"/>
          <a:ext cx="6588642" cy="462102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530375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面向</a:t>
            </a:r>
            <a:r>
              <a:rPr lang="zh-CN" altLang="zh-CN" dirty="0" smtClean="0"/>
              <a:t>工业</a:t>
            </a:r>
            <a:r>
              <a:rPr lang="en-US" altLang="zh-CN" dirty="0"/>
              <a:t>4.0</a:t>
            </a:r>
            <a:r>
              <a:rPr lang="zh-CN" altLang="zh-CN" dirty="0"/>
              <a:t>的智能制造平台</a:t>
            </a:r>
            <a:endParaRPr lang="zh-CN" altLang="en-US" dirty="0"/>
          </a:p>
        </p:txBody>
      </p:sp>
      <p:sp>
        <p:nvSpPr>
          <p:cNvPr id="3" name="内容占位符 2"/>
          <p:cNvSpPr>
            <a:spLocks noGrp="1"/>
          </p:cNvSpPr>
          <p:nvPr>
            <p:ph idx="1"/>
          </p:nvPr>
        </p:nvSpPr>
        <p:spPr>
          <a:xfrm>
            <a:off x="1015139" y="1564617"/>
            <a:ext cx="7179020" cy="4367871"/>
          </a:xfrm>
        </p:spPr>
        <p:txBody>
          <a:bodyPr>
            <a:normAutofit/>
          </a:bodyPr>
          <a:lstStyle/>
          <a:p>
            <a:pPr>
              <a:buFont typeface="Wingdings" panose="05000000000000000000" pitchFamily="2" charset="2"/>
              <a:buChar char="u"/>
            </a:pPr>
            <a:r>
              <a:rPr lang="zh-CN" altLang="en-US" sz="2000" dirty="0" smtClean="0"/>
              <a:t>智能</a:t>
            </a:r>
            <a:r>
              <a:rPr lang="zh-CN" altLang="en-US" sz="2000" dirty="0"/>
              <a:t>制造</a:t>
            </a:r>
            <a:r>
              <a:rPr lang="zh-CN" altLang="en-US" sz="2000" dirty="0" smtClean="0"/>
              <a:t>设备</a:t>
            </a:r>
            <a:endParaRPr lang="en-US" altLang="zh-CN" sz="2000" dirty="0" smtClean="0"/>
          </a:p>
          <a:p>
            <a:pPr lvl="1">
              <a:buFont typeface="Wingdings" panose="05000000000000000000" pitchFamily="2" charset="2"/>
              <a:buChar char="u"/>
            </a:pPr>
            <a:r>
              <a:rPr lang="zh-CN" altLang="en-US" sz="1800" dirty="0" smtClean="0"/>
              <a:t>精密</a:t>
            </a:r>
            <a:r>
              <a:rPr lang="zh-CN" altLang="en-US" sz="1800" dirty="0"/>
              <a:t>测量系统教学实践</a:t>
            </a:r>
            <a:r>
              <a:rPr lang="zh-CN" altLang="en-US" sz="1800" dirty="0" smtClean="0"/>
              <a:t>平台</a:t>
            </a:r>
            <a:endParaRPr lang="en-US" altLang="zh-CN" sz="1800" dirty="0" smtClean="0"/>
          </a:p>
          <a:p>
            <a:pPr lvl="1">
              <a:buFont typeface="Wingdings" panose="05000000000000000000" pitchFamily="2" charset="2"/>
              <a:buChar char="u"/>
            </a:pPr>
            <a:r>
              <a:rPr lang="zh-CN" altLang="en-US" sz="1800" dirty="0" smtClean="0"/>
              <a:t>工业机器人</a:t>
            </a:r>
            <a:r>
              <a:rPr lang="zh-CN" altLang="en-US" sz="1800" dirty="0"/>
              <a:t>教学实践</a:t>
            </a:r>
            <a:r>
              <a:rPr lang="zh-CN" altLang="en-US" sz="1800" dirty="0" smtClean="0"/>
              <a:t>平台</a:t>
            </a:r>
            <a:endParaRPr lang="en-US" altLang="zh-CN" sz="1800" dirty="0" smtClean="0"/>
          </a:p>
          <a:p>
            <a:pPr lvl="1">
              <a:buFont typeface="Wingdings" panose="05000000000000000000" pitchFamily="2" charset="2"/>
              <a:buChar char="u"/>
            </a:pPr>
            <a:r>
              <a:rPr lang="zh-CN" altLang="en-US" sz="1800" dirty="0" smtClean="0"/>
              <a:t>虚拟</a:t>
            </a:r>
            <a:r>
              <a:rPr lang="zh-CN" altLang="en-US" sz="1800" dirty="0"/>
              <a:t>仿真教学实践</a:t>
            </a:r>
            <a:r>
              <a:rPr lang="zh-CN" altLang="en-US" sz="1800" dirty="0" smtClean="0"/>
              <a:t>平台</a:t>
            </a:r>
            <a:endParaRPr lang="en-US" altLang="zh-CN" sz="1800" dirty="0" smtClean="0"/>
          </a:p>
          <a:p>
            <a:pPr lvl="1">
              <a:buFont typeface="Wingdings" panose="05000000000000000000" pitchFamily="2" charset="2"/>
              <a:buChar char="u"/>
            </a:pPr>
            <a:r>
              <a:rPr lang="zh-CN" altLang="en-US" sz="1800" dirty="0" smtClean="0"/>
              <a:t>精密</a:t>
            </a:r>
            <a:r>
              <a:rPr lang="zh-CN" altLang="en-US" sz="1800" dirty="0"/>
              <a:t>加工</a:t>
            </a:r>
            <a:r>
              <a:rPr lang="zh-CN" altLang="en-US" sz="1800" dirty="0" smtClean="0"/>
              <a:t>系统</a:t>
            </a:r>
            <a:endParaRPr lang="en-US" altLang="zh-CN" sz="1800" dirty="0"/>
          </a:p>
          <a:p>
            <a:pPr>
              <a:buFont typeface="Wingdings" panose="05000000000000000000" pitchFamily="2" charset="2"/>
              <a:buChar char="u"/>
            </a:pPr>
            <a:r>
              <a:rPr lang="zh-CN" altLang="zh-CN" sz="2000" dirty="0"/>
              <a:t>材料成型设备</a:t>
            </a:r>
            <a:endParaRPr lang="en-US" altLang="zh-CN" sz="2000" dirty="0"/>
          </a:p>
          <a:p>
            <a:pPr lvl="1">
              <a:buFont typeface="Wingdings" panose="05000000000000000000" pitchFamily="2" charset="2"/>
              <a:buChar char="u"/>
            </a:pPr>
            <a:r>
              <a:rPr lang="zh-CN" altLang="zh-CN" sz="1800" dirty="0"/>
              <a:t>智能焊接系统</a:t>
            </a:r>
            <a:endParaRPr lang="en-US" altLang="zh-CN" sz="1800" dirty="0"/>
          </a:p>
          <a:p>
            <a:pPr lvl="1">
              <a:buFont typeface="Wingdings" panose="05000000000000000000" pitchFamily="2" charset="2"/>
              <a:buChar char="u"/>
            </a:pPr>
            <a:r>
              <a:rPr lang="zh-CN" altLang="zh-CN" sz="1800" dirty="0"/>
              <a:t>智能铸造系统</a:t>
            </a:r>
            <a:endParaRPr lang="en-US" altLang="zh-CN" sz="1800" dirty="0"/>
          </a:p>
          <a:p>
            <a:pPr lvl="1">
              <a:buFont typeface="Wingdings" panose="05000000000000000000" pitchFamily="2" charset="2"/>
              <a:buChar char="u"/>
            </a:pPr>
            <a:endParaRPr lang="en-US" altLang="zh-CN" sz="1800" dirty="0" smtClean="0"/>
          </a:p>
          <a:p>
            <a:endParaRPr lang="zh-CN" altLang="en-US" sz="2000" dirty="0"/>
          </a:p>
        </p:txBody>
      </p:sp>
      <p:pic>
        <p:nvPicPr>
          <p:cNvPr id="6" name="Picture 2" descr="http://www.custompartnet.com/wu/images/die-casting/die-casting-machine-ho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44679" y="4005098"/>
            <a:ext cx="3295858" cy="2470129"/>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http://www.kcrobotics.com/images/new-robots/kuka/HighPayload/KRQuantecExtra.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7005" y="1745370"/>
            <a:ext cx="2197396" cy="25443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60821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面向</a:t>
            </a:r>
            <a:r>
              <a:rPr lang="zh-CN" altLang="zh-CN" dirty="0" smtClean="0"/>
              <a:t>工业</a:t>
            </a:r>
            <a:r>
              <a:rPr lang="en-US" altLang="zh-CN" dirty="0"/>
              <a:t>4.0</a:t>
            </a:r>
            <a:r>
              <a:rPr lang="zh-CN" altLang="zh-CN" dirty="0"/>
              <a:t>的智能制造平台</a:t>
            </a:r>
            <a:endParaRPr lang="zh-CN" altLang="en-US" dirty="0"/>
          </a:p>
        </p:txBody>
      </p:sp>
      <p:sp>
        <p:nvSpPr>
          <p:cNvPr id="3" name="内容占位符 2"/>
          <p:cNvSpPr>
            <a:spLocks noGrp="1"/>
          </p:cNvSpPr>
          <p:nvPr>
            <p:ph idx="1"/>
          </p:nvPr>
        </p:nvSpPr>
        <p:spPr/>
        <p:txBody>
          <a:bodyPr>
            <a:normAutofit/>
          </a:bodyPr>
          <a:lstStyle/>
          <a:p>
            <a:pPr>
              <a:buFont typeface="Wingdings" panose="05000000000000000000" pitchFamily="2" charset="2"/>
              <a:buChar char="u"/>
            </a:pPr>
            <a:r>
              <a:rPr lang="zh-CN" altLang="zh-CN" sz="2000" dirty="0"/>
              <a:t>工业自动化教学</a:t>
            </a:r>
            <a:r>
              <a:rPr lang="zh-CN" altLang="zh-CN" sz="2000" dirty="0" smtClean="0"/>
              <a:t>系统</a:t>
            </a:r>
            <a:endParaRPr lang="en-US" altLang="zh-CN" sz="2000" dirty="0" smtClean="0"/>
          </a:p>
          <a:p>
            <a:pPr lvl="1">
              <a:buFont typeface="Wingdings" panose="05000000000000000000" pitchFamily="2" charset="2"/>
              <a:buChar char="u"/>
            </a:pPr>
            <a:r>
              <a:rPr lang="zh-CN" altLang="zh-CN" sz="1800" dirty="0" smtClean="0"/>
              <a:t>工业</a:t>
            </a:r>
            <a:r>
              <a:rPr lang="zh-CN" altLang="zh-CN" sz="1800" dirty="0"/>
              <a:t>数据</a:t>
            </a:r>
            <a:r>
              <a:rPr lang="zh-CN" altLang="zh-CN" sz="1800" dirty="0" smtClean="0"/>
              <a:t>中心</a:t>
            </a:r>
            <a:endParaRPr lang="en-US" altLang="zh-CN" sz="1800" dirty="0" smtClean="0"/>
          </a:p>
          <a:p>
            <a:pPr lvl="1">
              <a:buFont typeface="Wingdings" panose="05000000000000000000" pitchFamily="2" charset="2"/>
              <a:buChar char="u"/>
            </a:pPr>
            <a:r>
              <a:rPr lang="zh-CN" altLang="zh-CN" sz="1800" dirty="0" smtClean="0"/>
              <a:t>智能机器人系统</a:t>
            </a:r>
            <a:endParaRPr lang="en-US" altLang="zh-CN" sz="1800" dirty="0" smtClean="0"/>
          </a:p>
          <a:p>
            <a:pPr lvl="1">
              <a:buFont typeface="Wingdings" panose="05000000000000000000" pitchFamily="2" charset="2"/>
              <a:buChar char="u"/>
            </a:pPr>
            <a:r>
              <a:rPr lang="zh-CN" altLang="zh-CN" sz="1800" dirty="0" smtClean="0"/>
              <a:t>工业自动化</a:t>
            </a:r>
            <a:r>
              <a:rPr lang="zh-CN" altLang="zh-CN" sz="1800" dirty="0"/>
              <a:t>控制网络安全及防护</a:t>
            </a:r>
            <a:r>
              <a:rPr lang="zh-CN" altLang="zh-CN" sz="1800" dirty="0" smtClean="0"/>
              <a:t>系统</a:t>
            </a:r>
            <a:endParaRPr lang="en-US" altLang="zh-CN" sz="1800" dirty="0" smtClean="0"/>
          </a:p>
          <a:p>
            <a:pPr lvl="1">
              <a:buFont typeface="Wingdings" panose="05000000000000000000" pitchFamily="2" charset="2"/>
              <a:buChar char="u"/>
            </a:pPr>
            <a:r>
              <a:rPr lang="zh-CN" altLang="zh-CN" sz="1800" dirty="0" smtClean="0"/>
              <a:t>工业自动化</a:t>
            </a:r>
            <a:r>
              <a:rPr lang="zh-CN" altLang="zh-CN" sz="1800" dirty="0"/>
              <a:t>智能仓储及物流系统</a:t>
            </a:r>
            <a:endParaRPr lang="en-US" altLang="zh-CN" sz="1800" dirty="0" smtClean="0"/>
          </a:p>
        </p:txBody>
      </p:sp>
      <p:pic>
        <p:nvPicPr>
          <p:cNvPr id="4100" name="Picture 4" descr="http://images.enet.com.cn/i/2015/0701/171008696.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39055" y="3727286"/>
            <a:ext cx="4295346" cy="2821700"/>
          </a:xfrm>
          <a:prstGeom prst="rect">
            <a:avLst/>
          </a:prstGeom>
          <a:noFill/>
          <a:extLst>
            <a:ext uri="{909E8E84-426E-40DD-AFC4-6F175D3DCCD1}">
              <a14:hiddenFill xmlns:a14="http://schemas.microsoft.com/office/drawing/2010/main">
                <a:solidFill>
                  <a:srgbClr val="FFFFFF"/>
                </a:solidFill>
              </a14:hiddenFill>
            </a:ext>
          </a:extLst>
        </p:spPr>
      </p:pic>
      <p:pic>
        <p:nvPicPr>
          <p:cNvPr id="5" name="图片 4"/>
          <p:cNvPicPr>
            <a:picLocks noChangeAspect="1"/>
          </p:cNvPicPr>
          <p:nvPr/>
        </p:nvPicPr>
        <p:blipFill>
          <a:blip r:embed="rId3"/>
          <a:stretch>
            <a:fillRect/>
          </a:stretch>
        </p:blipFill>
        <p:spPr>
          <a:xfrm>
            <a:off x="1812582" y="4706423"/>
            <a:ext cx="2817374" cy="1842563"/>
          </a:xfrm>
          <a:prstGeom prst="rect">
            <a:avLst/>
          </a:prstGeom>
        </p:spPr>
      </p:pic>
    </p:spTree>
    <p:extLst>
      <p:ext uri="{BB962C8B-B14F-4D97-AF65-F5344CB8AC3E}">
        <p14:creationId xmlns:p14="http://schemas.microsoft.com/office/powerpoint/2010/main" val="679603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面向</a:t>
            </a:r>
            <a:r>
              <a:rPr lang="zh-CN" altLang="zh-CN" dirty="0" smtClean="0"/>
              <a:t>工业</a:t>
            </a:r>
            <a:r>
              <a:rPr lang="en-US" altLang="zh-CN" dirty="0"/>
              <a:t>4.0</a:t>
            </a:r>
            <a:r>
              <a:rPr lang="zh-CN" altLang="zh-CN" dirty="0"/>
              <a:t>的智能制造平台</a:t>
            </a:r>
            <a:endParaRPr lang="zh-CN" altLang="en-US" dirty="0"/>
          </a:p>
        </p:txBody>
      </p:sp>
      <p:sp>
        <p:nvSpPr>
          <p:cNvPr id="3" name="内容占位符 2"/>
          <p:cNvSpPr>
            <a:spLocks noGrp="1"/>
          </p:cNvSpPr>
          <p:nvPr>
            <p:ph idx="1"/>
          </p:nvPr>
        </p:nvSpPr>
        <p:spPr/>
        <p:txBody>
          <a:bodyPr>
            <a:normAutofit/>
          </a:bodyPr>
          <a:lstStyle/>
          <a:p>
            <a:pPr>
              <a:buFont typeface="Wingdings" panose="05000000000000000000" pitchFamily="2" charset="2"/>
              <a:buChar char="u"/>
            </a:pPr>
            <a:r>
              <a:rPr lang="zh-CN" altLang="zh-CN" sz="2000" dirty="0"/>
              <a:t>电子产品设计开发</a:t>
            </a:r>
            <a:r>
              <a:rPr lang="zh-CN" altLang="zh-CN" sz="2000" dirty="0" smtClean="0"/>
              <a:t>平台</a:t>
            </a:r>
            <a:endParaRPr lang="en-US" altLang="zh-CN" sz="2000" dirty="0" smtClean="0"/>
          </a:p>
          <a:p>
            <a:pPr lvl="1">
              <a:buFont typeface="Wingdings" panose="05000000000000000000" pitchFamily="2" charset="2"/>
              <a:buChar char="u"/>
            </a:pPr>
            <a:r>
              <a:rPr lang="zh-CN" altLang="zh-CN" sz="1800" dirty="0" smtClean="0"/>
              <a:t>液态</a:t>
            </a:r>
            <a:r>
              <a:rPr lang="zh-CN" altLang="zh-CN" sz="1800" dirty="0"/>
              <a:t>金属电路板打印</a:t>
            </a:r>
            <a:r>
              <a:rPr lang="zh-CN" altLang="zh-CN" sz="1800" dirty="0" smtClean="0"/>
              <a:t>系统</a:t>
            </a:r>
            <a:endParaRPr lang="en-US" altLang="zh-CN" sz="1800" dirty="0" smtClean="0"/>
          </a:p>
          <a:p>
            <a:pPr lvl="1">
              <a:buFont typeface="Wingdings" panose="05000000000000000000" pitchFamily="2" charset="2"/>
              <a:buChar char="u"/>
            </a:pPr>
            <a:r>
              <a:rPr lang="en-US" altLang="zh-CN" sz="1800" dirty="0" smtClean="0"/>
              <a:t>3D</a:t>
            </a:r>
            <a:r>
              <a:rPr lang="zh-CN" altLang="zh-CN" sz="1800" dirty="0" smtClean="0"/>
              <a:t>打印机</a:t>
            </a:r>
            <a:endParaRPr lang="en-US" altLang="zh-CN" sz="1800" dirty="0"/>
          </a:p>
          <a:p>
            <a:pPr lvl="1">
              <a:buFont typeface="Wingdings" panose="05000000000000000000" pitchFamily="2" charset="2"/>
              <a:buChar char="u"/>
            </a:pPr>
            <a:r>
              <a:rPr lang="en-US" altLang="zh-CN" sz="1800" dirty="0" smtClean="0"/>
              <a:t>NI</a:t>
            </a:r>
            <a:r>
              <a:rPr lang="zh-CN" altLang="zh-CN" sz="1800" dirty="0"/>
              <a:t>教学实验室虚拟仪器</a:t>
            </a:r>
            <a:r>
              <a:rPr lang="zh-CN" altLang="zh-CN" sz="1800" dirty="0" smtClean="0"/>
              <a:t>套件</a:t>
            </a:r>
            <a:endParaRPr lang="en-US" altLang="zh-CN" sz="1800" dirty="0" smtClean="0"/>
          </a:p>
          <a:p>
            <a:pPr lvl="1">
              <a:buFont typeface="Wingdings" panose="05000000000000000000" pitchFamily="2" charset="2"/>
              <a:buChar char="u"/>
            </a:pPr>
            <a:r>
              <a:rPr lang="en-US" altLang="zh-CN" sz="1800" dirty="0" smtClean="0"/>
              <a:t>LabVIEW</a:t>
            </a:r>
            <a:r>
              <a:rPr lang="zh-CN" altLang="zh-CN" sz="1800" dirty="0"/>
              <a:t>虚拟仪器开发</a:t>
            </a:r>
            <a:r>
              <a:rPr lang="zh-CN" altLang="zh-CN" sz="1800" dirty="0" smtClean="0"/>
              <a:t>软件</a:t>
            </a:r>
            <a:endParaRPr lang="en-US" altLang="zh-CN" sz="1800" dirty="0" smtClean="0"/>
          </a:p>
          <a:p>
            <a:pPr lvl="1">
              <a:buFont typeface="Wingdings" panose="05000000000000000000" pitchFamily="2" charset="2"/>
              <a:buChar char="u"/>
            </a:pPr>
            <a:r>
              <a:rPr lang="zh-CN" altLang="zh-CN" sz="1800" dirty="0" smtClean="0"/>
              <a:t>混合</a:t>
            </a:r>
            <a:r>
              <a:rPr lang="zh-CN" altLang="zh-CN" sz="1800" dirty="0"/>
              <a:t>域</a:t>
            </a:r>
            <a:r>
              <a:rPr lang="zh-CN" altLang="zh-CN" sz="1800" dirty="0" smtClean="0"/>
              <a:t>示波器</a:t>
            </a:r>
            <a:endParaRPr lang="en-US" altLang="zh-CN" sz="1800" dirty="0" smtClean="0"/>
          </a:p>
          <a:p>
            <a:pPr>
              <a:buFont typeface="Wingdings" panose="05000000000000000000" pitchFamily="2" charset="2"/>
              <a:buChar char="u"/>
            </a:pPr>
            <a:r>
              <a:rPr lang="zh-CN" altLang="zh-CN" sz="2000" dirty="0"/>
              <a:t>电子产品制造平台</a:t>
            </a:r>
            <a:endParaRPr lang="en-US" altLang="zh-CN" sz="2000" dirty="0"/>
          </a:p>
          <a:p>
            <a:pPr lvl="1">
              <a:buFont typeface="Wingdings" panose="05000000000000000000" pitchFamily="2" charset="2"/>
              <a:buChar char="u"/>
            </a:pPr>
            <a:r>
              <a:rPr lang="en-US" altLang="zh-CN" sz="1800" dirty="0"/>
              <a:t>PCB</a:t>
            </a:r>
            <a:r>
              <a:rPr lang="zh-CN" altLang="zh-CN" sz="1800" dirty="0"/>
              <a:t>设计软件</a:t>
            </a:r>
            <a:endParaRPr lang="en-US" altLang="zh-CN" sz="1800" dirty="0"/>
          </a:p>
          <a:p>
            <a:pPr lvl="1">
              <a:buFont typeface="Wingdings" panose="05000000000000000000" pitchFamily="2" charset="2"/>
              <a:buChar char="u"/>
            </a:pPr>
            <a:r>
              <a:rPr lang="en-US" altLang="zh-CN" sz="1800" dirty="0"/>
              <a:t>SMT</a:t>
            </a:r>
            <a:r>
              <a:rPr lang="zh-CN" altLang="zh-CN" sz="1800" dirty="0"/>
              <a:t>生产线</a:t>
            </a:r>
            <a:endParaRPr lang="en-US" altLang="zh-CN" sz="1800" dirty="0"/>
          </a:p>
          <a:p>
            <a:pPr lvl="1">
              <a:buFont typeface="Wingdings" panose="05000000000000000000" pitchFamily="2" charset="2"/>
              <a:buChar char="u"/>
            </a:pPr>
            <a:r>
              <a:rPr lang="zh-CN" altLang="zh-CN" sz="1800" dirty="0"/>
              <a:t>焊点可靠性分析软件</a:t>
            </a:r>
            <a:endParaRPr lang="en-US" altLang="zh-CN" sz="1800" dirty="0"/>
          </a:p>
          <a:p>
            <a:pPr lvl="1"/>
            <a:endParaRPr lang="en-US" altLang="zh-CN" sz="1800" dirty="0" smtClean="0"/>
          </a:p>
        </p:txBody>
      </p:sp>
      <p:pic>
        <p:nvPicPr>
          <p:cNvPr id="5124" name="Picture 4" descr="http://3dprint.com/wp-content/uploads/2014/05/jobs-3.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65703" y="3078829"/>
            <a:ext cx="3024414" cy="201913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http://cyess.com/img/smt_oem_pcba.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39166" y="4946277"/>
            <a:ext cx="2368087" cy="1774244"/>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http://a4.att.hudong.com/35/01/01300000246619122347015831824.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6064" y="1558284"/>
            <a:ext cx="2206847" cy="16783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5572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smtClean="0"/>
              <a:t>项目总体规划</a:t>
            </a:r>
            <a:endParaRPr lang="zh-CN" altLang="en-US" dirty="0"/>
          </a:p>
        </p:txBody>
      </p:sp>
      <p:graphicFrame>
        <p:nvGraphicFramePr>
          <p:cNvPr id="5" name="图示 4"/>
          <p:cNvGraphicFramePr/>
          <p:nvPr>
            <p:extLst>
              <p:ext uri="{D42A27DB-BD31-4B8C-83A1-F6EECF244321}">
                <p14:modId xmlns:p14="http://schemas.microsoft.com/office/powerpoint/2010/main" val="133284495"/>
              </p:ext>
            </p:extLst>
          </p:nvPr>
        </p:nvGraphicFramePr>
        <p:xfrm>
          <a:off x="1523999" y="1482060"/>
          <a:ext cx="6524848" cy="472735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45398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zh-CN" dirty="0" smtClean="0"/>
              <a:t>技术创新</a:t>
            </a:r>
            <a:r>
              <a:rPr lang="zh-CN" altLang="en-US" dirty="0" smtClean="0"/>
              <a:t>创业</a:t>
            </a:r>
            <a:r>
              <a:rPr lang="zh-CN" altLang="zh-CN" dirty="0" smtClean="0"/>
              <a:t>辅</a:t>
            </a:r>
            <a:r>
              <a:rPr lang="zh-CN" altLang="zh-CN" dirty="0"/>
              <a:t>修</a:t>
            </a:r>
            <a:r>
              <a:rPr lang="zh-CN" altLang="zh-CN" dirty="0" smtClean="0"/>
              <a:t>专业共享</a:t>
            </a:r>
            <a:r>
              <a:rPr lang="zh-CN" altLang="zh-CN" dirty="0"/>
              <a:t>平台</a:t>
            </a:r>
            <a:endParaRPr lang="zh-CN" altLang="en-US" dirty="0"/>
          </a:p>
        </p:txBody>
      </p:sp>
      <p:sp>
        <p:nvSpPr>
          <p:cNvPr id="3" name="内容占位符 2"/>
          <p:cNvSpPr>
            <a:spLocks noGrp="1"/>
          </p:cNvSpPr>
          <p:nvPr>
            <p:ph idx="1"/>
          </p:nvPr>
        </p:nvSpPr>
        <p:spPr/>
        <p:txBody>
          <a:bodyPr>
            <a:normAutofit/>
          </a:bodyPr>
          <a:lstStyle/>
          <a:p>
            <a:pPr>
              <a:buFont typeface="Wingdings" panose="05000000000000000000" pitchFamily="2" charset="2"/>
              <a:buChar char="u"/>
            </a:pPr>
            <a:r>
              <a:rPr lang="zh-CN" altLang="zh-CN" sz="2000" dirty="0"/>
              <a:t>多人远程增强现实协同设计</a:t>
            </a:r>
            <a:r>
              <a:rPr lang="zh-CN" altLang="zh-CN" sz="2000" dirty="0" smtClean="0"/>
              <a:t>平台</a:t>
            </a:r>
            <a:endParaRPr lang="en-US" altLang="zh-CN" sz="2000" dirty="0" smtClean="0"/>
          </a:p>
          <a:p>
            <a:pPr lvl="1">
              <a:buFont typeface="Wingdings" panose="05000000000000000000" pitchFamily="2" charset="2"/>
              <a:buChar char="u"/>
            </a:pPr>
            <a:r>
              <a:rPr lang="zh-CN" altLang="zh-CN" sz="1800" dirty="0" smtClean="0"/>
              <a:t>头戴设备</a:t>
            </a:r>
            <a:endParaRPr lang="en-US" altLang="zh-CN" sz="1800" dirty="0" smtClean="0"/>
          </a:p>
          <a:p>
            <a:pPr lvl="1">
              <a:buFont typeface="Wingdings" panose="05000000000000000000" pitchFamily="2" charset="2"/>
              <a:buChar char="u"/>
            </a:pPr>
            <a:r>
              <a:rPr lang="zh-CN" altLang="zh-CN" sz="1800" dirty="0" smtClean="0"/>
              <a:t>模拟环境</a:t>
            </a:r>
            <a:endParaRPr lang="en-US" altLang="zh-CN" sz="1800" dirty="0" smtClean="0"/>
          </a:p>
          <a:p>
            <a:pPr lvl="1">
              <a:buFont typeface="Wingdings" panose="05000000000000000000" pitchFamily="2" charset="2"/>
              <a:buChar char="u"/>
            </a:pPr>
            <a:r>
              <a:rPr lang="zh-CN" altLang="zh-CN" sz="1800" dirty="0" smtClean="0"/>
              <a:t>显示设备</a:t>
            </a:r>
            <a:endParaRPr lang="en-US" altLang="zh-CN" sz="1800" dirty="0" smtClean="0"/>
          </a:p>
          <a:p>
            <a:pPr lvl="1">
              <a:buFont typeface="Wingdings" panose="05000000000000000000" pitchFamily="2" charset="2"/>
              <a:buChar char="u"/>
            </a:pPr>
            <a:r>
              <a:rPr lang="zh-CN" altLang="zh-CN" sz="1800" dirty="0" smtClean="0"/>
              <a:t>软件平台</a:t>
            </a:r>
            <a:endParaRPr lang="en-US" altLang="zh-CN" sz="1800" dirty="0" smtClean="0"/>
          </a:p>
          <a:p>
            <a:pPr lvl="1">
              <a:buFont typeface="Wingdings" panose="05000000000000000000" pitchFamily="2" charset="2"/>
              <a:buChar char="u"/>
            </a:pPr>
            <a:r>
              <a:rPr lang="zh-CN" altLang="zh-CN" sz="1800" dirty="0" smtClean="0"/>
              <a:t>数据库</a:t>
            </a:r>
            <a:endParaRPr lang="en-US" altLang="zh-CN" sz="1800" dirty="0" smtClean="0"/>
          </a:p>
        </p:txBody>
      </p:sp>
      <p:pic>
        <p:nvPicPr>
          <p:cNvPr id="7170" name="Picture 2" descr="http://www.vceasy.com/UpFile/201401/2014010240099229.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44891" y="2319242"/>
            <a:ext cx="3398889" cy="1986945"/>
          </a:xfrm>
          <a:prstGeom prst="rect">
            <a:avLst/>
          </a:prstGeom>
          <a:noFill/>
          <a:extLst>
            <a:ext uri="{909E8E84-426E-40DD-AFC4-6F175D3DCCD1}">
              <a14:hiddenFill xmlns:a14="http://schemas.microsoft.com/office/drawing/2010/main">
                <a:solidFill>
                  <a:srgbClr val="FFFFFF"/>
                </a:solidFill>
              </a14:hiddenFill>
            </a:ext>
          </a:extLst>
        </p:spPr>
      </p:pic>
      <p:pic>
        <p:nvPicPr>
          <p:cNvPr id="5" name="图片 4"/>
          <p:cNvPicPr>
            <a:picLocks noChangeAspect="1"/>
          </p:cNvPicPr>
          <p:nvPr/>
        </p:nvPicPr>
        <p:blipFill>
          <a:blip r:embed="rId3"/>
          <a:stretch>
            <a:fillRect/>
          </a:stretch>
        </p:blipFill>
        <p:spPr>
          <a:xfrm>
            <a:off x="3752825" y="4559225"/>
            <a:ext cx="3022086" cy="1916003"/>
          </a:xfrm>
          <a:prstGeom prst="rect">
            <a:avLst/>
          </a:prstGeom>
        </p:spPr>
      </p:pic>
    </p:spTree>
    <p:extLst>
      <p:ext uri="{BB962C8B-B14F-4D97-AF65-F5344CB8AC3E}">
        <p14:creationId xmlns:p14="http://schemas.microsoft.com/office/powerpoint/2010/main" val="208020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zh-CN" dirty="0" smtClean="0"/>
              <a:t>技术创新</a:t>
            </a:r>
            <a:r>
              <a:rPr lang="zh-CN" altLang="en-US" dirty="0" smtClean="0"/>
              <a:t>创业</a:t>
            </a:r>
            <a:r>
              <a:rPr lang="zh-CN" altLang="zh-CN" dirty="0" smtClean="0"/>
              <a:t>辅</a:t>
            </a:r>
            <a:r>
              <a:rPr lang="zh-CN" altLang="zh-CN" dirty="0"/>
              <a:t>修</a:t>
            </a:r>
            <a:r>
              <a:rPr lang="zh-CN" altLang="zh-CN" dirty="0" smtClean="0"/>
              <a:t>专业共享</a:t>
            </a:r>
            <a:r>
              <a:rPr lang="zh-CN" altLang="zh-CN" dirty="0"/>
              <a:t>平台</a:t>
            </a:r>
            <a:endParaRPr lang="zh-CN" altLang="en-US" dirty="0"/>
          </a:p>
        </p:txBody>
      </p:sp>
      <p:sp>
        <p:nvSpPr>
          <p:cNvPr id="3" name="内容占位符 2"/>
          <p:cNvSpPr>
            <a:spLocks noGrp="1"/>
          </p:cNvSpPr>
          <p:nvPr>
            <p:ph idx="1"/>
          </p:nvPr>
        </p:nvSpPr>
        <p:spPr/>
        <p:txBody>
          <a:bodyPr>
            <a:normAutofit/>
          </a:bodyPr>
          <a:lstStyle/>
          <a:p>
            <a:pPr>
              <a:buFont typeface="Wingdings" panose="05000000000000000000" pitchFamily="2" charset="2"/>
              <a:buChar char="u"/>
            </a:pPr>
            <a:r>
              <a:rPr lang="zh-CN" altLang="zh-CN" sz="2000" dirty="0"/>
              <a:t>商业设计实验室</a:t>
            </a:r>
            <a:r>
              <a:rPr lang="zh-CN" altLang="zh-CN" sz="2000" dirty="0" smtClean="0"/>
              <a:t>建设</a:t>
            </a:r>
            <a:endParaRPr lang="en-US" altLang="zh-CN" sz="2000" dirty="0" smtClean="0"/>
          </a:p>
          <a:p>
            <a:pPr lvl="1">
              <a:buFont typeface="Wingdings" panose="05000000000000000000" pitchFamily="2" charset="2"/>
              <a:buChar char="u"/>
            </a:pPr>
            <a:r>
              <a:rPr lang="zh-CN" altLang="zh-CN" sz="1800" dirty="0" smtClean="0"/>
              <a:t>同</a:t>
            </a:r>
            <a:r>
              <a:rPr lang="zh-CN" altLang="zh-CN" sz="1800" dirty="0"/>
              <a:t>传设备间及</a:t>
            </a:r>
            <a:r>
              <a:rPr lang="zh-CN" altLang="zh-CN" sz="1800" dirty="0" smtClean="0"/>
              <a:t>装备</a:t>
            </a:r>
            <a:endParaRPr lang="en-US" altLang="zh-CN" sz="1800" dirty="0" smtClean="0"/>
          </a:p>
          <a:p>
            <a:pPr lvl="1">
              <a:buFont typeface="Wingdings" panose="05000000000000000000" pitchFamily="2" charset="2"/>
              <a:buChar char="u"/>
            </a:pPr>
            <a:r>
              <a:rPr lang="en-US" altLang="zh-CN" sz="1800" dirty="0" smtClean="0"/>
              <a:t>Polycom</a:t>
            </a:r>
            <a:r>
              <a:rPr lang="zh-CN" altLang="zh-CN" sz="1800" dirty="0"/>
              <a:t>视频会议</a:t>
            </a:r>
            <a:r>
              <a:rPr lang="zh-CN" altLang="zh-CN" sz="1800" dirty="0" smtClean="0"/>
              <a:t>系统</a:t>
            </a:r>
            <a:endParaRPr lang="en-US" altLang="zh-CN" sz="1800" dirty="0" smtClean="0"/>
          </a:p>
          <a:p>
            <a:pPr lvl="1">
              <a:buFont typeface="Wingdings" panose="05000000000000000000" pitchFamily="2" charset="2"/>
              <a:buChar char="u"/>
            </a:pPr>
            <a:r>
              <a:rPr lang="en-US" altLang="zh-CN" sz="1800" dirty="0" err="1" smtClean="0"/>
              <a:t>TechMark</a:t>
            </a:r>
            <a:r>
              <a:rPr lang="zh-CN" altLang="zh-CN" sz="1800" dirty="0"/>
              <a:t>管理实战模拟课程</a:t>
            </a:r>
            <a:endParaRPr lang="en-US" altLang="zh-CN" sz="1800" dirty="0" smtClean="0"/>
          </a:p>
        </p:txBody>
      </p:sp>
      <p:pic>
        <p:nvPicPr>
          <p:cNvPr id="8194" name="Picture 2" descr="http://www.techmark.co.jp/TMJweb_eng/images/ourservice/warranties_img0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0801" y="3588520"/>
            <a:ext cx="5943600" cy="29337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61240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zh-CN" dirty="0" smtClean="0"/>
              <a:t>技术创新</a:t>
            </a:r>
            <a:r>
              <a:rPr lang="zh-CN" altLang="en-US" dirty="0" smtClean="0"/>
              <a:t>创业</a:t>
            </a:r>
            <a:r>
              <a:rPr lang="zh-CN" altLang="zh-CN" dirty="0" smtClean="0"/>
              <a:t>辅</a:t>
            </a:r>
            <a:r>
              <a:rPr lang="zh-CN" altLang="zh-CN" dirty="0"/>
              <a:t>修</a:t>
            </a:r>
            <a:r>
              <a:rPr lang="zh-CN" altLang="zh-CN" dirty="0" smtClean="0"/>
              <a:t>专业共享</a:t>
            </a:r>
            <a:r>
              <a:rPr lang="zh-CN" altLang="zh-CN" dirty="0"/>
              <a:t>平台</a:t>
            </a:r>
            <a:endParaRPr lang="zh-CN" altLang="en-US" dirty="0"/>
          </a:p>
        </p:txBody>
      </p:sp>
      <p:sp>
        <p:nvSpPr>
          <p:cNvPr id="3" name="内容占位符 2"/>
          <p:cNvSpPr>
            <a:spLocks noGrp="1"/>
          </p:cNvSpPr>
          <p:nvPr>
            <p:ph idx="1"/>
          </p:nvPr>
        </p:nvSpPr>
        <p:spPr/>
        <p:txBody>
          <a:bodyPr>
            <a:normAutofit/>
          </a:bodyPr>
          <a:lstStyle/>
          <a:p>
            <a:pPr>
              <a:buFont typeface="Wingdings" panose="05000000000000000000" pitchFamily="2" charset="2"/>
              <a:buChar char="u"/>
            </a:pPr>
            <a:r>
              <a:rPr lang="zh-CN" altLang="zh-CN" sz="2000" dirty="0"/>
              <a:t>人机交互与虚拟现实实验室</a:t>
            </a:r>
            <a:r>
              <a:rPr lang="zh-CN" altLang="zh-CN" sz="2000" dirty="0" smtClean="0"/>
              <a:t>建设</a:t>
            </a:r>
            <a:endParaRPr lang="en-US" altLang="zh-CN" sz="2000" dirty="0" smtClean="0"/>
          </a:p>
          <a:p>
            <a:pPr lvl="1">
              <a:buFont typeface="Wingdings" panose="05000000000000000000" pitchFamily="2" charset="2"/>
              <a:buChar char="u"/>
            </a:pPr>
            <a:r>
              <a:rPr lang="zh-CN" altLang="zh-CN" sz="1800" dirty="0" smtClean="0"/>
              <a:t>创</a:t>
            </a:r>
            <a:r>
              <a:rPr lang="zh-CN" altLang="zh-CN" sz="1800" dirty="0"/>
              <a:t>客交互综合开发</a:t>
            </a:r>
            <a:r>
              <a:rPr lang="zh-CN" altLang="zh-CN" sz="1800" dirty="0" smtClean="0"/>
              <a:t>平台</a:t>
            </a:r>
            <a:endParaRPr lang="en-US" altLang="zh-CN" sz="1800" dirty="0" smtClean="0"/>
          </a:p>
          <a:p>
            <a:pPr lvl="1">
              <a:buFont typeface="Wingdings" panose="05000000000000000000" pitchFamily="2" charset="2"/>
              <a:buChar char="u"/>
            </a:pPr>
            <a:r>
              <a:rPr lang="zh-CN" altLang="zh-CN" sz="1800" dirty="0" smtClean="0"/>
              <a:t>增强</a:t>
            </a:r>
            <a:r>
              <a:rPr lang="zh-CN" altLang="zh-CN" sz="1800" dirty="0"/>
              <a:t>现实</a:t>
            </a:r>
            <a:r>
              <a:rPr lang="en-US" altLang="zh-CN" sz="1800" dirty="0"/>
              <a:t>AR</a:t>
            </a:r>
            <a:r>
              <a:rPr lang="zh-CN" altLang="zh-CN" sz="1800" dirty="0"/>
              <a:t>及虚拟现实</a:t>
            </a:r>
            <a:r>
              <a:rPr lang="en-US" altLang="zh-CN" sz="1800" dirty="0"/>
              <a:t>VR</a:t>
            </a:r>
            <a:r>
              <a:rPr lang="zh-CN" altLang="zh-CN" sz="1800" dirty="0" smtClean="0"/>
              <a:t>实验室</a:t>
            </a:r>
            <a:endParaRPr lang="en-US" altLang="zh-CN" sz="1800" dirty="0" smtClean="0"/>
          </a:p>
          <a:p>
            <a:pPr lvl="1">
              <a:buFont typeface="Wingdings" panose="05000000000000000000" pitchFamily="2" charset="2"/>
              <a:buChar char="u"/>
            </a:pPr>
            <a:r>
              <a:rPr lang="zh-CN" altLang="zh-CN" sz="1800" dirty="0" smtClean="0"/>
              <a:t>快速</a:t>
            </a:r>
            <a:r>
              <a:rPr lang="zh-CN" altLang="zh-CN" sz="1800" dirty="0"/>
              <a:t>定制化制造</a:t>
            </a:r>
            <a:r>
              <a:rPr lang="zh-CN" altLang="zh-CN" sz="1800" dirty="0" smtClean="0"/>
              <a:t>系统</a:t>
            </a:r>
            <a:endParaRPr lang="en-US" altLang="zh-CN" sz="1800" dirty="0" smtClean="0"/>
          </a:p>
          <a:p>
            <a:pPr lvl="1">
              <a:buFont typeface="Wingdings" panose="05000000000000000000" pitchFamily="2" charset="2"/>
              <a:buChar char="u"/>
            </a:pPr>
            <a:r>
              <a:rPr lang="zh-CN" altLang="zh-CN" sz="1800" dirty="0" smtClean="0"/>
              <a:t>高性能</a:t>
            </a:r>
            <a:r>
              <a:rPr lang="zh-CN" altLang="zh-CN" sz="1800" dirty="0"/>
              <a:t>计算及数字化内容</a:t>
            </a:r>
            <a:r>
              <a:rPr lang="zh-CN" altLang="zh-CN" sz="1800" dirty="0" smtClean="0"/>
              <a:t>管理系统</a:t>
            </a:r>
            <a:endParaRPr lang="en-US" altLang="zh-CN" sz="1800" dirty="0" smtClean="0"/>
          </a:p>
          <a:p>
            <a:pPr lvl="1">
              <a:buFont typeface="Wingdings" panose="05000000000000000000" pitchFamily="2" charset="2"/>
              <a:buChar char="u"/>
            </a:pPr>
            <a:r>
              <a:rPr lang="zh-CN" altLang="zh-CN" sz="1800" dirty="0" smtClean="0"/>
              <a:t>物</a:t>
            </a:r>
            <a:r>
              <a:rPr lang="zh-CN" altLang="zh-CN" sz="1800" dirty="0"/>
              <a:t>联网系统开发平台</a:t>
            </a:r>
            <a:endParaRPr lang="en-US" altLang="zh-CN" sz="1800" dirty="0" smtClean="0"/>
          </a:p>
        </p:txBody>
      </p:sp>
      <p:pic>
        <p:nvPicPr>
          <p:cNvPr id="9218" name="Picture 2" descr="https://one.re-flekt.com/wp-content/uploads/2015/04/Augmented-Reality-visual-repair-instruction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26370" y="4316819"/>
            <a:ext cx="3928168" cy="2207631"/>
          </a:xfrm>
          <a:prstGeom prst="rect">
            <a:avLst/>
          </a:prstGeom>
          <a:noFill/>
          <a:extLst>
            <a:ext uri="{909E8E84-426E-40DD-AFC4-6F175D3DCCD1}">
              <a14:hiddenFill xmlns:a14="http://schemas.microsoft.com/office/drawing/2010/main">
                <a:solidFill>
                  <a:srgbClr val="FFFFFF"/>
                </a:solidFill>
              </a14:hiddenFill>
            </a:ext>
          </a:extLst>
        </p:spPr>
      </p:pic>
      <p:pic>
        <p:nvPicPr>
          <p:cNvPr id="4" name="图片 3"/>
          <p:cNvPicPr>
            <a:picLocks noChangeAspect="1"/>
          </p:cNvPicPr>
          <p:nvPr/>
        </p:nvPicPr>
        <p:blipFill>
          <a:blip r:embed="rId3"/>
          <a:stretch>
            <a:fillRect/>
          </a:stretch>
        </p:blipFill>
        <p:spPr>
          <a:xfrm>
            <a:off x="6190454" y="2186453"/>
            <a:ext cx="2438611" cy="1828959"/>
          </a:xfrm>
          <a:prstGeom prst="rect">
            <a:avLst/>
          </a:prstGeom>
        </p:spPr>
      </p:pic>
    </p:spTree>
    <p:extLst>
      <p:ext uri="{BB962C8B-B14F-4D97-AF65-F5344CB8AC3E}">
        <p14:creationId xmlns:p14="http://schemas.microsoft.com/office/powerpoint/2010/main" val="26051509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smtClean="0"/>
              <a:t>项目总体规划</a:t>
            </a:r>
            <a:endParaRPr lang="zh-CN" altLang="en-US" dirty="0"/>
          </a:p>
        </p:txBody>
      </p:sp>
      <p:graphicFrame>
        <p:nvGraphicFramePr>
          <p:cNvPr id="5" name="图示 4"/>
          <p:cNvGraphicFramePr/>
          <p:nvPr>
            <p:extLst>
              <p:ext uri="{D42A27DB-BD31-4B8C-83A1-F6EECF244321}">
                <p14:modId xmlns:p14="http://schemas.microsoft.com/office/powerpoint/2010/main" val="1386844824"/>
              </p:ext>
            </p:extLst>
          </p:nvPr>
        </p:nvGraphicFramePr>
        <p:xfrm>
          <a:off x="1577161" y="1609651"/>
          <a:ext cx="6237770" cy="464229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031663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smtClean="0"/>
              <a:t>服务双</a:t>
            </a:r>
            <a:r>
              <a:rPr lang="zh-CN" altLang="zh-CN" dirty="0"/>
              <a:t>创教育的创新生态环境</a:t>
            </a:r>
            <a:endParaRPr lang="zh-CN" altLang="en-US" dirty="0"/>
          </a:p>
        </p:txBody>
      </p:sp>
      <p:sp>
        <p:nvSpPr>
          <p:cNvPr id="3" name="内容占位符 2"/>
          <p:cNvSpPr>
            <a:spLocks noGrp="1"/>
          </p:cNvSpPr>
          <p:nvPr>
            <p:ph idx="1"/>
          </p:nvPr>
        </p:nvSpPr>
        <p:spPr/>
        <p:txBody>
          <a:bodyPr>
            <a:normAutofit/>
          </a:bodyPr>
          <a:lstStyle/>
          <a:p>
            <a:pPr>
              <a:buFont typeface="Wingdings" panose="05000000000000000000" pitchFamily="2" charset="2"/>
              <a:buChar char="u"/>
            </a:pPr>
            <a:r>
              <a:rPr lang="zh-CN" altLang="zh-CN" sz="2000" dirty="0"/>
              <a:t>创客空间信息平台</a:t>
            </a:r>
            <a:r>
              <a:rPr lang="zh-CN" altLang="zh-CN" sz="2000" dirty="0" smtClean="0"/>
              <a:t>建设</a:t>
            </a:r>
            <a:endParaRPr lang="en-US" altLang="zh-CN" sz="2000" dirty="0" smtClean="0"/>
          </a:p>
          <a:p>
            <a:pPr lvl="1">
              <a:buFont typeface="Wingdings" panose="05000000000000000000" pitchFamily="2" charset="2"/>
              <a:buChar char="u"/>
            </a:pPr>
            <a:r>
              <a:rPr lang="zh-CN" altLang="zh-CN" sz="1800" dirty="0" smtClean="0"/>
              <a:t>智能</a:t>
            </a:r>
            <a:r>
              <a:rPr lang="zh-CN" altLang="zh-CN" sz="1800" dirty="0"/>
              <a:t>空间</a:t>
            </a:r>
            <a:r>
              <a:rPr lang="zh-CN" altLang="zh-CN" sz="1800" dirty="0" smtClean="0"/>
              <a:t>设施</a:t>
            </a:r>
            <a:endParaRPr lang="en-US" altLang="zh-CN" sz="1800" dirty="0" smtClean="0"/>
          </a:p>
          <a:p>
            <a:pPr lvl="1">
              <a:buFont typeface="Wingdings" panose="05000000000000000000" pitchFamily="2" charset="2"/>
              <a:buChar char="u"/>
            </a:pPr>
            <a:r>
              <a:rPr lang="zh-CN" altLang="zh-CN" sz="1800" dirty="0" smtClean="0"/>
              <a:t>智能</a:t>
            </a:r>
            <a:r>
              <a:rPr lang="zh-CN" altLang="zh-CN" sz="1800" dirty="0"/>
              <a:t>硬件平台</a:t>
            </a:r>
            <a:r>
              <a:rPr lang="zh-CN" altLang="zh-CN" sz="1800" dirty="0" smtClean="0"/>
              <a:t>系统</a:t>
            </a:r>
            <a:endParaRPr lang="en-US" altLang="zh-CN" sz="1800" dirty="0" smtClean="0"/>
          </a:p>
          <a:p>
            <a:pPr lvl="1">
              <a:buFont typeface="Wingdings" panose="05000000000000000000" pitchFamily="2" charset="2"/>
              <a:buChar char="u"/>
            </a:pPr>
            <a:r>
              <a:rPr lang="zh-CN" altLang="zh-CN" sz="1800" dirty="0" smtClean="0"/>
              <a:t>大</a:t>
            </a:r>
            <a:r>
              <a:rPr lang="zh-CN" altLang="zh-CN" sz="1800" dirty="0"/>
              <a:t>数据分析</a:t>
            </a:r>
            <a:r>
              <a:rPr lang="zh-CN" altLang="zh-CN" sz="1800" dirty="0" smtClean="0"/>
              <a:t>系统</a:t>
            </a:r>
            <a:endParaRPr lang="en-US" altLang="zh-CN" sz="1800" dirty="0" smtClean="0"/>
          </a:p>
          <a:p>
            <a:pPr lvl="1">
              <a:buFont typeface="Wingdings" panose="05000000000000000000" pitchFamily="2" charset="2"/>
              <a:buChar char="u"/>
            </a:pPr>
            <a:r>
              <a:rPr lang="zh-CN" altLang="zh-CN" sz="1800" dirty="0" smtClean="0"/>
              <a:t>安全</a:t>
            </a:r>
            <a:r>
              <a:rPr lang="zh-CN" altLang="zh-CN" sz="1800" dirty="0"/>
              <a:t>审计</a:t>
            </a:r>
            <a:r>
              <a:rPr lang="zh-CN" altLang="zh-CN" sz="1800" dirty="0" smtClean="0"/>
              <a:t>系统</a:t>
            </a:r>
            <a:endParaRPr lang="en-US" altLang="zh-CN" sz="1800" dirty="0" smtClean="0"/>
          </a:p>
          <a:p>
            <a:pPr lvl="1">
              <a:buFont typeface="Wingdings" panose="05000000000000000000" pitchFamily="2" charset="2"/>
              <a:buChar char="u"/>
            </a:pPr>
            <a:r>
              <a:rPr lang="zh-CN" altLang="zh-CN" sz="1800" dirty="0" smtClean="0"/>
              <a:t>统一通信系统</a:t>
            </a:r>
            <a:endParaRPr lang="en-US" altLang="zh-CN" sz="1800" dirty="0" smtClean="0"/>
          </a:p>
          <a:p>
            <a:pPr lvl="1">
              <a:buFont typeface="Wingdings" panose="05000000000000000000" pitchFamily="2" charset="2"/>
              <a:buChar char="u"/>
            </a:pPr>
            <a:r>
              <a:rPr lang="zh-CN" altLang="zh-CN" sz="1800" dirty="0" smtClean="0"/>
              <a:t>存储</a:t>
            </a:r>
            <a:r>
              <a:rPr lang="zh-CN" altLang="zh-CN" sz="1800" dirty="0"/>
              <a:t>平台系统</a:t>
            </a:r>
            <a:endParaRPr lang="en-US" altLang="zh-CN" sz="1800" dirty="0" smtClean="0"/>
          </a:p>
        </p:txBody>
      </p:sp>
      <p:pic>
        <p:nvPicPr>
          <p:cNvPr id="10242" name="Picture 2" descr="http://cdn.ismashphone.com/wp-content/uploads/2012/02/wolfram-alpha.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57061" y="2778703"/>
            <a:ext cx="4121889" cy="37674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80264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项目背景</a:t>
            </a:r>
            <a:endParaRPr lang="zh-CN" altLang="en-US" dirty="0"/>
          </a:p>
        </p:txBody>
      </p:sp>
      <p:pic>
        <p:nvPicPr>
          <p:cNvPr id="6" name="内容占位符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026231" y="3989628"/>
            <a:ext cx="3554244" cy="2472846"/>
          </a:xfrm>
        </p:spPr>
      </p:pic>
      <p:sp>
        <p:nvSpPr>
          <p:cNvPr id="4" name="文本占位符 3"/>
          <p:cNvSpPr>
            <a:spLocks noGrp="1"/>
          </p:cNvSpPr>
          <p:nvPr>
            <p:ph type="body" sz="half" idx="2"/>
          </p:nvPr>
        </p:nvSpPr>
        <p:spPr>
          <a:xfrm>
            <a:off x="1358414" y="1598613"/>
            <a:ext cx="3319912" cy="4863862"/>
          </a:xfrm>
        </p:spPr>
        <p:txBody>
          <a:bodyPr>
            <a:noAutofit/>
          </a:bodyPr>
          <a:lstStyle/>
          <a:p>
            <a:pPr marL="285750" indent="-285750">
              <a:buFont typeface="Wingdings" panose="05000000000000000000" pitchFamily="2" charset="2"/>
              <a:buChar char="u"/>
            </a:pPr>
            <a:r>
              <a:rPr lang="en-US" altLang="zh-CN" sz="1600" dirty="0"/>
              <a:t>2014</a:t>
            </a:r>
            <a:r>
              <a:rPr lang="zh-CN" altLang="en-US" sz="1600" dirty="0"/>
              <a:t>年</a:t>
            </a:r>
            <a:r>
              <a:rPr lang="en-US" altLang="zh-CN" sz="1600" dirty="0"/>
              <a:t>11</a:t>
            </a:r>
            <a:r>
              <a:rPr lang="zh-CN" altLang="en-US" sz="1600" dirty="0"/>
              <a:t>月，习近平总书记在</a:t>
            </a:r>
            <a:r>
              <a:rPr lang="en-US" altLang="zh-CN" sz="1600" dirty="0"/>
              <a:t>APEC</a:t>
            </a:r>
            <a:r>
              <a:rPr lang="zh-CN" altLang="en-US" sz="1600" dirty="0"/>
              <a:t>峰会上提出“</a:t>
            </a:r>
            <a:r>
              <a:rPr lang="zh-CN" altLang="en-US" sz="1600" dirty="0">
                <a:solidFill>
                  <a:srgbClr val="FF0000"/>
                </a:solidFill>
              </a:rPr>
              <a:t>唯改革者进，唯创新者强，唯改革创新者胜</a:t>
            </a:r>
            <a:r>
              <a:rPr lang="zh-CN" altLang="en-US" sz="1600" dirty="0"/>
              <a:t>”，这同时为高等教育的科学发展指明了方向，高等学校要为实施创新驱动发展战略提供人才支撑、智力支撑、科技支撑、思想支撑和文化支撑</a:t>
            </a:r>
            <a:r>
              <a:rPr lang="zh-CN" altLang="en-US" sz="1600" dirty="0" smtClean="0"/>
              <a:t>。</a:t>
            </a:r>
            <a:endParaRPr lang="en-US" altLang="zh-CN" sz="1600" dirty="0" smtClean="0"/>
          </a:p>
          <a:p>
            <a:pPr marL="285750" indent="-285750">
              <a:buFont typeface="Wingdings" panose="05000000000000000000" pitchFamily="2" charset="2"/>
              <a:buChar char="u"/>
            </a:pPr>
            <a:r>
              <a:rPr lang="en-US" altLang="zh-CN" sz="1600" dirty="0" smtClean="0"/>
              <a:t>2015</a:t>
            </a:r>
            <a:r>
              <a:rPr lang="zh-CN" altLang="en-US" sz="1600" dirty="0"/>
              <a:t>年，李克强总理在政府工作报告中提出的“</a:t>
            </a:r>
            <a:r>
              <a:rPr lang="zh-CN" altLang="en-US" sz="1600" dirty="0">
                <a:solidFill>
                  <a:srgbClr val="FF0000"/>
                </a:solidFill>
              </a:rPr>
              <a:t>大众创业、万众创新</a:t>
            </a:r>
            <a:r>
              <a:rPr lang="zh-CN" altLang="en-US" sz="1600" dirty="0"/>
              <a:t>”，本质上就是全面深化推动创新驱动战略</a:t>
            </a:r>
            <a:r>
              <a:rPr lang="zh-CN" altLang="en-US" sz="1600" dirty="0" smtClean="0"/>
              <a:t>。</a:t>
            </a:r>
            <a:endParaRPr lang="en-US" altLang="zh-CN" sz="1600" dirty="0" smtClean="0"/>
          </a:p>
          <a:p>
            <a:pPr marL="285750" indent="-285750">
              <a:buFont typeface="Wingdings" panose="05000000000000000000" pitchFamily="2" charset="2"/>
              <a:buChar char="u"/>
            </a:pPr>
            <a:r>
              <a:rPr lang="zh-CN" altLang="en-US" sz="1600" dirty="0" smtClean="0"/>
              <a:t>加强</a:t>
            </a:r>
            <a:r>
              <a:rPr lang="zh-CN" altLang="en-US" sz="1600" dirty="0"/>
              <a:t>大学生创新创业是国家实施创新驱动发展战略、促进经济提质增效升级的迫切需要，是“大众</a:t>
            </a:r>
            <a:r>
              <a:rPr lang="zh-CN" altLang="en-US" sz="1600" dirty="0" smtClean="0"/>
              <a:t>创业、万众</a:t>
            </a:r>
            <a:r>
              <a:rPr lang="zh-CN" altLang="en-US" sz="1600" dirty="0"/>
              <a:t>创新”的基础，深化创新创业教育改革是推进高等教育综合改革的突破口</a:t>
            </a:r>
            <a:r>
              <a:rPr lang="zh-CN" altLang="en-US" sz="1600" dirty="0" smtClean="0"/>
              <a:t>。</a:t>
            </a:r>
            <a:endParaRPr lang="zh-CN" altLang="en-US" sz="1600" dirty="0"/>
          </a:p>
        </p:txBody>
      </p:sp>
      <p:pic>
        <p:nvPicPr>
          <p:cNvPr id="1026" name="Picture 2" descr="http://news.xinhuanet.com/politics/2014-11/09/127194272_14155352343811n.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26230" y="1422400"/>
            <a:ext cx="3554244" cy="23892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62548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smtClean="0"/>
              <a:t>服务双</a:t>
            </a:r>
            <a:r>
              <a:rPr lang="zh-CN" altLang="zh-CN" dirty="0"/>
              <a:t>创教育的创新生态环境</a:t>
            </a:r>
            <a:endParaRPr lang="zh-CN" altLang="en-US" dirty="0"/>
          </a:p>
        </p:txBody>
      </p:sp>
      <p:sp>
        <p:nvSpPr>
          <p:cNvPr id="3" name="内容占位符 2"/>
          <p:cNvSpPr>
            <a:spLocks noGrp="1"/>
          </p:cNvSpPr>
          <p:nvPr>
            <p:ph idx="1"/>
          </p:nvPr>
        </p:nvSpPr>
        <p:spPr>
          <a:xfrm>
            <a:off x="1358415" y="1607147"/>
            <a:ext cx="7179020" cy="4367871"/>
          </a:xfrm>
        </p:spPr>
        <p:txBody>
          <a:bodyPr>
            <a:normAutofit/>
          </a:bodyPr>
          <a:lstStyle/>
          <a:p>
            <a:pPr>
              <a:buFont typeface="Wingdings" panose="05000000000000000000" pitchFamily="2" charset="2"/>
              <a:buChar char="u"/>
            </a:pPr>
            <a:r>
              <a:rPr lang="zh-CN" altLang="zh-CN" sz="2000" dirty="0"/>
              <a:t>训练中心</a:t>
            </a:r>
            <a:r>
              <a:rPr lang="en-US" altLang="zh-CN" sz="2000" dirty="0"/>
              <a:t>OA</a:t>
            </a:r>
            <a:r>
              <a:rPr lang="zh-CN" altLang="zh-CN" sz="2000" dirty="0"/>
              <a:t>系统</a:t>
            </a:r>
            <a:r>
              <a:rPr lang="zh-CN" altLang="zh-CN" sz="2000" dirty="0" smtClean="0"/>
              <a:t>建设</a:t>
            </a:r>
            <a:endParaRPr lang="en-US" altLang="zh-CN" sz="2000" dirty="0" smtClean="0"/>
          </a:p>
          <a:p>
            <a:pPr lvl="1">
              <a:buFont typeface="Wingdings" panose="05000000000000000000" pitchFamily="2" charset="2"/>
              <a:buChar char="u"/>
            </a:pPr>
            <a:r>
              <a:rPr lang="zh-CN" altLang="zh-CN" sz="1800" dirty="0" smtClean="0"/>
              <a:t>设备管理系统</a:t>
            </a:r>
            <a:endParaRPr lang="en-US" altLang="zh-CN" sz="1800" dirty="0" smtClean="0"/>
          </a:p>
          <a:p>
            <a:pPr lvl="1">
              <a:buFont typeface="Wingdings" panose="05000000000000000000" pitchFamily="2" charset="2"/>
              <a:buChar char="u"/>
            </a:pPr>
            <a:r>
              <a:rPr lang="zh-CN" altLang="zh-CN" sz="1800" dirty="0" smtClean="0"/>
              <a:t>预约管理系统</a:t>
            </a:r>
            <a:endParaRPr lang="en-US" altLang="zh-CN" sz="1800" dirty="0" smtClean="0"/>
          </a:p>
          <a:p>
            <a:pPr lvl="1">
              <a:buFont typeface="Wingdings" panose="05000000000000000000" pitchFamily="2" charset="2"/>
              <a:buChar char="u"/>
            </a:pPr>
            <a:r>
              <a:rPr lang="zh-CN" altLang="zh-CN" sz="1800" dirty="0" smtClean="0"/>
              <a:t>前台</a:t>
            </a:r>
            <a:r>
              <a:rPr lang="zh-CN" altLang="zh-CN" sz="1800" dirty="0"/>
              <a:t>接待</a:t>
            </a:r>
            <a:r>
              <a:rPr lang="zh-CN" altLang="zh-CN" sz="1800" dirty="0" smtClean="0"/>
              <a:t>系统</a:t>
            </a:r>
            <a:endParaRPr lang="en-US" altLang="zh-CN" sz="1800" dirty="0" smtClean="0"/>
          </a:p>
          <a:p>
            <a:pPr lvl="1">
              <a:buFont typeface="Wingdings" panose="05000000000000000000" pitchFamily="2" charset="2"/>
              <a:buChar char="u"/>
            </a:pPr>
            <a:r>
              <a:rPr lang="zh-CN" altLang="zh-CN" sz="1800" dirty="0" smtClean="0"/>
              <a:t>项目管理系统</a:t>
            </a:r>
            <a:endParaRPr lang="en-US" altLang="zh-CN" sz="1800" dirty="0" smtClean="0"/>
          </a:p>
          <a:p>
            <a:pPr lvl="1">
              <a:buFont typeface="Wingdings" panose="05000000000000000000" pitchFamily="2" charset="2"/>
              <a:buChar char="u"/>
            </a:pPr>
            <a:r>
              <a:rPr lang="zh-CN" altLang="zh-CN" sz="1800" dirty="0" smtClean="0"/>
              <a:t>库房管理系统</a:t>
            </a:r>
            <a:endParaRPr lang="en-US" altLang="zh-CN" sz="1800" dirty="0" smtClean="0"/>
          </a:p>
          <a:p>
            <a:pPr lvl="1">
              <a:buFont typeface="Wingdings" panose="05000000000000000000" pitchFamily="2" charset="2"/>
              <a:buChar char="u"/>
            </a:pPr>
            <a:r>
              <a:rPr lang="zh-CN" altLang="zh-CN" sz="1800" dirty="0" smtClean="0"/>
              <a:t>信息</a:t>
            </a:r>
            <a:r>
              <a:rPr lang="zh-CN" altLang="zh-CN" sz="1800" dirty="0"/>
              <a:t>发布系统</a:t>
            </a:r>
            <a:endParaRPr lang="en-US" altLang="zh-CN" sz="1800" dirty="0" smtClean="0"/>
          </a:p>
        </p:txBody>
      </p:sp>
      <p:pic>
        <p:nvPicPr>
          <p:cNvPr id="11266" name="Picture 2" descr="http://www.mypm.net/blog/UploadFiles/2008-9/98534876.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66205" y="3264194"/>
            <a:ext cx="4664829" cy="31897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77883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smtClean="0"/>
              <a:t>服务双</a:t>
            </a:r>
            <a:r>
              <a:rPr lang="zh-CN" altLang="zh-CN" dirty="0"/>
              <a:t>创教育的创新生态环境</a:t>
            </a:r>
            <a:endParaRPr lang="zh-CN" altLang="en-US" dirty="0"/>
          </a:p>
        </p:txBody>
      </p:sp>
      <p:sp>
        <p:nvSpPr>
          <p:cNvPr id="3" name="内容占位符 2"/>
          <p:cNvSpPr>
            <a:spLocks noGrp="1"/>
          </p:cNvSpPr>
          <p:nvPr>
            <p:ph idx="1"/>
          </p:nvPr>
        </p:nvSpPr>
        <p:spPr/>
        <p:txBody>
          <a:bodyPr>
            <a:normAutofit/>
          </a:bodyPr>
          <a:lstStyle/>
          <a:p>
            <a:pPr>
              <a:buFont typeface="Wingdings" panose="05000000000000000000" pitchFamily="2" charset="2"/>
              <a:buChar char="u"/>
            </a:pPr>
            <a:r>
              <a:rPr lang="zh-CN" altLang="zh-CN" sz="2000" dirty="0"/>
              <a:t>动感平台团队训练教学</a:t>
            </a:r>
            <a:r>
              <a:rPr lang="zh-CN" altLang="zh-CN" sz="2000" dirty="0" smtClean="0"/>
              <a:t>设备</a:t>
            </a:r>
            <a:endParaRPr lang="en-US" altLang="zh-CN" sz="2000" dirty="0" smtClean="0"/>
          </a:p>
          <a:p>
            <a:pPr lvl="1">
              <a:buFont typeface="Wingdings" panose="05000000000000000000" pitchFamily="2" charset="2"/>
              <a:buChar char="u"/>
            </a:pPr>
            <a:r>
              <a:rPr lang="zh-CN" altLang="zh-CN" sz="1800" dirty="0" smtClean="0"/>
              <a:t>模拟方向盘</a:t>
            </a:r>
            <a:endParaRPr lang="en-US" altLang="zh-CN" sz="1800" dirty="0" smtClean="0"/>
          </a:p>
          <a:p>
            <a:pPr lvl="1">
              <a:buFont typeface="Wingdings" panose="05000000000000000000" pitchFamily="2" charset="2"/>
              <a:buChar char="u"/>
            </a:pPr>
            <a:r>
              <a:rPr lang="en-US" altLang="zh-CN" sz="1800" dirty="0" smtClean="0"/>
              <a:t>VR</a:t>
            </a:r>
            <a:r>
              <a:rPr lang="zh-CN" altLang="zh-CN" sz="1800" dirty="0" smtClean="0"/>
              <a:t>眼镜</a:t>
            </a:r>
            <a:endParaRPr lang="en-US" altLang="zh-CN" sz="1800" dirty="0" smtClean="0"/>
          </a:p>
          <a:p>
            <a:pPr lvl="1">
              <a:buFont typeface="Wingdings" panose="05000000000000000000" pitchFamily="2" charset="2"/>
              <a:buChar char="u"/>
            </a:pPr>
            <a:r>
              <a:rPr lang="zh-CN" altLang="zh-CN" sz="1800" dirty="0" smtClean="0"/>
              <a:t>伺服电机</a:t>
            </a:r>
            <a:endParaRPr lang="en-US" altLang="zh-CN" sz="1800" dirty="0" smtClean="0"/>
          </a:p>
          <a:p>
            <a:pPr lvl="1">
              <a:buFont typeface="Wingdings" panose="05000000000000000000" pitchFamily="2" charset="2"/>
              <a:buChar char="u"/>
            </a:pPr>
            <a:r>
              <a:rPr lang="zh-CN" altLang="zh-CN" sz="1800" dirty="0" smtClean="0"/>
              <a:t>物流</a:t>
            </a:r>
            <a:r>
              <a:rPr lang="zh-CN" altLang="zh-CN" sz="1800" dirty="0"/>
              <a:t>机器人</a:t>
            </a:r>
            <a:endParaRPr lang="en-US" altLang="zh-CN" sz="1800" dirty="0" smtClean="0"/>
          </a:p>
        </p:txBody>
      </p:sp>
      <p:pic>
        <p:nvPicPr>
          <p:cNvPr id="12292" name="Picture 4" descr="http://pic.baike.soso.com/p/20130701/20130701093406-844458323.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21763" y="3946338"/>
            <a:ext cx="2399223" cy="1869671"/>
          </a:xfrm>
          <a:prstGeom prst="rect">
            <a:avLst/>
          </a:prstGeom>
          <a:noFill/>
          <a:extLst>
            <a:ext uri="{909E8E84-426E-40DD-AFC4-6F175D3DCCD1}">
              <a14:hiddenFill xmlns:a14="http://schemas.microsoft.com/office/drawing/2010/main">
                <a:solidFill>
                  <a:srgbClr val="FFFFFF"/>
                </a:solidFill>
              </a14:hiddenFill>
            </a:ext>
          </a:extLst>
        </p:spPr>
      </p:pic>
      <p:pic>
        <p:nvPicPr>
          <p:cNvPr id="12290" name="Picture 2" descr="http://g.search2.alicdn.com/img/bao/uploaded/i4/i2/TB1.VwOJVXXXXXRXFXXXXXXXXXX_!!0-item_pic.jpg_210x21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96273" y="1534153"/>
            <a:ext cx="2193132" cy="2193133"/>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http://read.html5.qq.com/image?src=forum&amp;q=5&amp;r=0&amp;imgflag=7&amp;imageUrl=http://mmbiz.qpic.cn/mmbiz/njDxExK0F63DELicw6f6SZEeGalVicpWY8Shooju9rocBdm9RMOudWgRjeZBk4B2GWXT6Y3Lp44iaFOibuibeAU4a4g/0?wx_fmt=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21935" y="4313667"/>
            <a:ext cx="3040912" cy="21103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18569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zh-CN" b="1" dirty="0"/>
              <a:t>建设条件落实情况</a:t>
            </a:r>
            <a:endParaRPr lang="zh-CN" altLang="en-US" dirty="0"/>
          </a:p>
        </p:txBody>
      </p:sp>
    </p:spTree>
    <p:extLst>
      <p:ext uri="{BB962C8B-B14F-4D97-AF65-F5344CB8AC3E}">
        <p14:creationId xmlns:p14="http://schemas.microsoft.com/office/powerpoint/2010/main" val="23442600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基础建设</a:t>
            </a:r>
          </a:p>
        </p:txBody>
      </p:sp>
      <p:sp>
        <p:nvSpPr>
          <p:cNvPr id="3" name="内容占位符 2"/>
          <p:cNvSpPr>
            <a:spLocks noGrp="1"/>
          </p:cNvSpPr>
          <p:nvPr>
            <p:ph sz="half" idx="1"/>
          </p:nvPr>
        </p:nvSpPr>
        <p:spPr>
          <a:xfrm>
            <a:off x="775474" y="1817730"/>
            <a:ext cx="3764346" cy="3767397"/>
          </a:xfrm>
        </p:spPr>
        <p:txBody>
          <a:bodyPr>
            <a:normAutofit lnSpcReduction="10000"/>
          </a:bodyPr>
          <a:lstStyle/>
          <a:p>
            <a:pPr>
              <a:buFont typeface="Wingdings" panose="05000000000000000000" pitchFamily="2" charset="2"/>
              <a:buChar char="u"/>
            </a:pPr>
            <a:r>
              <a:rPr lang="zh-CN" altLang="en-US" sz="2000" dirty="0" smtClean="0"/>
              <a:t>中心</a:t>
            </a:r>
            <a:r>
              <a:rPr lang="zh-CN" altLang="en-US" sz="2000" dirty="0"/>
              <a:t>获得的各级教育部门的认证共十余项，包括</a:t>
            </a:r>
            <a:endParaRPr lang="en-US" altLang="zh-CN" sz="2000" dirty="0"/>
          </a:p>
          <a:p>
            <a:pPr lvl="1">
              <a:buFont typeface="Wingdings" panose="05000000000000000000" pitchFamily="2" charset="2"/>
              <a:buChar char="u"/>
            </a:pPr>
            <a:r>
              <a:rPr lang="zh-CN" altLang="en-US" sz="1800" dirty="0"/>
              <a:t>国家级实验教学示范中心（教育部</a:t>
            </a:r>
            <a:r>
              <a:rPr lang="zh-CN" altLang="en-US" sz="1800" dirty="0" smtClean="0"/>
              <a:t>）</a:t>
            </a:r>
            <a:endParaRPr lang="en-US" altLang="zh-CN" sz="1800" dirty="0" smtClean="0"/>
          </a:p>
          <a:p>
            <a:pPr lvl="1">
              <a:buFont typeface="Wingdings" panose="05000000000000000000" pitchFamily="2" charset="2"/>
              <a:buChar char="u"/>
            </a:pPr>
            <a:r>
              <a:rPr lang="zh-CN" altLang="en-US" sz="1800" dirty="0" smtClean="0"/>
              <a:t>国家级虚拟仿真实验教学中心（教育部）</a:t>
            </a:r>
            <a:endParaRPr lang="en-US" altLang="zh-CN" sz="1800" dirty="0"/>
          </a:p>
          <a:p>
            <a:pPr lvl="1">
              <a:buFont typeface="Wingdings" panose="05000000000000000000" pitchFamily="2" charset="2"/>
              <a:buChar char="u"/>
            </a:pPr>
            <a:r>
              <a:rPr lang="zh-CN" altLang="en-US" sz="1800" dirty="0"/>
              <a:t>全国职业教育师资培训重点建设基地（教育部）</a:t>
            </a:r>
            <a:endParaRPr lang="en-US" altLang="zh-CN" sz="1800" dirty="0"/>
          </a:p>
          <a:p>
            <a:pPr lvl="1">
              <a:buFont typeface="Wingdings" panose="05000000000000000000" pitchFamily="2" charset="2"/>
              <a:buChar char="u"/>
            </a:pPr>
            <a:r>
              <a:rPr lang="zh-CN" altLang="en-US" sz="1800" dirty="0"/>
              <a:t>北京高校示范性校内创新实践基地（北京市教委）</a:t>
            </a:r>
            <a:endParaRPr lang="en-US" altLang="zh-CN" sz="1800" dirty="0"/>
          </a:p>
          <a:p>
            <a:pPr lvl="1">
              <a:buFont typeface="Wingdings" panose="05000000000000000000" pitchFamily="2" charset="2"/>
              <a:buChar char="u"/>
            </a:pPr>
            <a:r>
              <a:rPr lang="zh-CN" altLang="en-US" sz="1800" dirty="0"/>
              <a:t>北京市中小学实验实践课程基地（北京市教委）</a:t>
            </a:r>
            <a:endParaRPr lang="en-US" altLang="zh-CN" sz="1800" dirty="0"/>
          </a:p>
          <a:p>
            <a:endParaRPr lang="zh-CN" altLang="en-US" sz="2000" dirty="0"/>
          </a:p>
        </p:txBody>
      </p:sp>
      <p:grpSp>
        <p:nvGrpSpPr>
          <p:cNvPr id="5" name="Group 14"/>
          <p:cNvGrpSpPr/>
          <p:nvPr/>
        </p:nvGrpSpPr>
        <p:grpSpPr>
          <a:xfrm>
            <a:off x="4855973" y="2286000"/>
            <a:ext cx="3967898" cy="2723742"/>
            <a:chOff x="655866" y="2261051"/>
            <a:chExt cx="4719970" cy="3239999"/>
          </a:xfrm>
        </p:grpSpPr>
        <p:pic>
          <p:nvPicPr>
            <p:cNvPr id="6" name="Picture 1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0663" y="4061050"/>
              <a:ext cx="2135173" cy="1440000"/>
            </a:xfrm>
            <a:prstGeom prst="rect">
              <a:avLst/>
            </a:prstGeom>
          </p:spPr>
        </p:pic>
        <p:pic>
          <p:nvPicPr>
            <p:cNvPr id="7"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5866" y="4061050"/>
              <a:ext cx="2190279" cy="1440000"/>
            </a:xfrm>
            <a:prstGeom prst="rect">
              <a:avLst/>
            </a:prstGeom>
          </p:spPr>
        </p:pic>
        <p:pic>
          <p:nvPicPr>
            <p:cNvPr id="8" name="Picture 1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5866" y="2261051"/>
              <a:ext cx="2172876" cy="1440000"/>
            </a:xfrm>
            <a:prstGeom prst="rect">
              <a:avLst/>
            </a:prstGeom>
          </p:spPr>
        </p:pic>
        <p:pic>
          <p:nvPicPr>
            <p:cNvPr id="9" name="Picture 1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04819" y="2261051"/>
              <a:ext cx="2171017" cy="1440000"/>
            </a:xfrm>
            <a:prstGeom prst="rect">
              <a:avLst/>
            </a:prstGeom>
          </p:spPr>
        </p:pic>
      </p:grpSp>
    </p:spTree>
    <p:extLst>
      <p:ext uri="{BB962C8B-B14F-4D97-AF65-F5344CB8AC3E}">
        <p14:creationId xmlns:p14="http://schemas.microsoft.com/office/powerpoint/2010/main" val="17884885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zh-CN" altLang="en-US" dirty="0" smtClean="0"/>
              <a:t>基础建设</a:t>
            </a:r>
            <a:endParaRPr lang="zh-CN" altLang="en-US" dirty="0"/>
          </a:p>
        </p:txBody>
      </p:sp>
      <p:sp>
        <p:nvSpPr>
          <p:cNvPr id="5" name="内容占位符 4"/>
          <p:cNvSpPr>
            <a:spLocks noGrp="1"/>
          </p:cNvSpPr>
          <p:nvPr>
            <p:ph sz="half" idx="1"/>
          </p:nvPr>
        </p:nvSpPr>
        <p:spPr>
          <a:xfrm>
            <a:off x="1283986" y="1679506"/>
            <a:ext cx="3968498" cy="3767397"/>
          </a:xfrm>
        </p:spPr>
        <p:txBody>
          <a:bodyPr>
            <a:normAutofit/>
          </a:bodyPr>
          <a:lstStyle/>
          <a:p>
            <a:pPr>
              <a:lnSpc>
                <a:spcPct val="150000"/>
              </a:lnSpc>
              <a:buFont typeface="Wingdings" panose="05000000000000000000" pitchFamily="2" charset="2"/>
              <a:buChar char="u"/>
            </a:pPr>
            <a:r>
              <a:rPr lang="zh-CN" altLang="zh-CN" sz="2000" dirty="0"/>
              <a:t>训练中心</a:t>
            </a:r>
            <a:r>
              <a:rPr lang="en-US" altLang="zh-CN" sz="2000" dirty="0"/>
              <a:t>2016</a:t>
            </a:r>
            <a:r>
              <a:rPr lang="zh-CN" altLang="zh-CN" sz="2000" dirty="0"/>
              <a:t>年搬迁至学校</a:t>
            </a:r>
            <a:r>
              <a:rPr lang="zh-CN" altLang="zh-CN" sz="2000" dirty="0" smtClean="0"/>
              <a:t>新建</a:t>
            </a:r>
            <a:r>
              <a:rPr lang="zh-CN" altLang="en-US" sz="2000" dirty="0" smtClean="0"/>
              <a:t>成</a:t>
            </a:r>
            <a:r>
              <a:rPr lang="zh-CN" altLang="zh-CN" sz="2000" dirty="0" smtClean="0"/>
              <a:t>的</a:t>
            </a:r>
            <a:r>
              <a:rPr lang="zh-CN" altLang="zh-CN" sz="2000" dirty="0"/>
              <a:t>李兆基科技大楼，为</a:t>
            </a:r>
            <a:r>
              <a:rPr lang="en-US" altLang="zh-CN" sz="2000" dirty="0" smtClean="0"/>
              <a:t>iCenter</a:t>
            </a:r>
            <a:r>
              <a:rPr lang="zh-CN" altLang="en-US" sz="2000" dirty="0" smtClean="0"/>
              <a:t>创客空间</a:t>
            </a:r>
            <a:r>
              <a:rPr lang="zh-CN" altLang="zh-CN" sz="2000" dirty="0" smtClean="0"/>
              <a:t>重新</a:t>
            </a:r>
            <a:r>
              <a:rPr lang="zh-CN" altLang="zh-CN" sz="2000" dirty="0"/>
              <a:t>布局、优化资源配置提供了前所未有的发展契机，对这一契机的把握直接关系着创新创业人才培养质量的保障和培养模式的转变</a:t>
            </a:r>
            <a:r>
              <a:rPr lang="zh-CN" altLang="zh-CN" sz="2000" dirty="0" smtClean="0"/>
              <a:t>。</a:t>
            </a:r>
            <a:endParaRPr lang="en-US" altLang="zh-CN" sz="2000" dirty="0" smtClean="0"/>
          </a:p>
        </p:txBody>
      </p:sp>
      <p:pic>
        <p:nvPicPr>
          <p:cNvPr id="8" name="内容占位符 7"/>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5677786" y="1070264"/>
            <a:ext cx="2931042" cy="5787736"/>
          </a:xfrm>
          <a:prstGeom prst="rect">
            <a:avLst/>
          </a:prstGeom>
          <a:ln>
            <a:noFill/>
          </a:ln>
          <a:effectLst>
            <a:softEdge rad="112500"/>
          </a:effectLst>
        </p:spPr>
      </p:pic>
    </p:spTree>
    <p:extLst>
      <p:ext uri="{BB962C8B-B14F-4D97-AF65-F5344CB8AC3E}">
        <p14:creationId xmlns:p14="http://schemas.microsoft.com/office/powerpoint/2010/main" val="30368222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基础建设</a:t>
            </a:r>
          </a:p>
        </p:txBody>
      </p:sp>
      <p:sp>
        <p:nvSpPr>
          <p:cNvPr id="3" name="内容占位符 2"/>
          <p:cNvSpPr>
            <a:spLocks noGrp="1"/>
          </p:cNvSpPr>
          <p:nvPr>
            <p:ph sz="half" idx="1"/>
          </p:nvPr>
        </p:nvSpPr>
        <p:spPr>
          <a:xfrm>
            <a:off x="1279730" y="1775637"/>
            <a:ext cx="3456000" cy="3767397"/>
          </a:xfrm>
        </p:spPr>
        <p:txBody>
          <a:bodyPr>
            <a:normAutofit/>
          </a:bodyPr>
          <a:lstStyle/>
          <a:p>
            <a:pPr>
              <a:buFont typeface="Wingdings" panose="05000000000000000000" pitchFamily="2" charset="2"/>
              <a:buChar char="u"/>
            </a:pPr>
            <a:r>
              <a:rPr lang="zh-CN" altLang="zh-CN" sz="2400" dirty="0"/>
              <a:t>已经建成的双创</a:t>
            </a:r>
            <a:r>
              <a:rPr lang="zh-CN" altLang="zh-CN" sz="2400" dirty="0" smtClean="0"/>
              <a:t>基地</a:t>
            </a:r>
            <a:endParaRPr lang="en-US" altLang="zh-CN" sz="2400" dirty="0"/>
          </a:p>
          <a:p>
            <a:pPr lvl="1">
              <a:buFont typeface="Wingdings" panose="05000000000000000000" pitchFamily="2" charset="2"/>
              <a:buChar char="u"/>
            </a:pPr>
            <a:r>
              <a:rPr lang="zh-CN" altLang="zh-CN" sz="2000" dirty="0"/>
              <a:t>设计与实现工作坊</a:t>
            </a:r>
            <a:endParaRPr lang="en-US" altLang="zh-CN" sz="2000" dirty="0"/>
          </a:p>
          <a:p>
            <a:pPr lvl="1">
              <a:buFont typeface="Wingdings" panose="05000000000000000000" pitchFamily="2" charset="2"/>
              <a:buChar char="u"/>
            </a:pPr>
            <a:r>
              <a:rPr lang="zh-CN" altLang="zh-CN" sz="2000" dirty="0"/>
              <a:t>快速加工制作工作坊</a:t>
            </a:r>
            <a:endParaRPr lang="en-US" altLang="zh-CN" sz="2000" dirty="0"/>
          </a:p>
          <a:p>
            <a:pPr lvl="1">
              <a:buFont typeface="Wingdings" panose="05000000000000000000" pitchFamily="2" charset="2"/>
              <a:buChar char="u"/>
            </a:pPr>
            <a:r>
              <a:rPr lang="zh-CN" altLang="zh-CN" sz="2000" dirty="0"/>
              <a:t>跨学科项目工作坊</a:t>
            </a:r>
            <a:endParaRPr lang="en-US" altLang="zh-CN" sz="2000" dirty="0"/>
          </a:p>
          <a:p>
            <a:pPr lvl="1">
              <a:buFont typeface="Wingdings" panose="05000000000000000000" pitchFamily="2" charset="2"/>
              <a:buChar char="u"/>
            </a:pPr>
            <a:r>
              <a:rPr lang="zh-CN" altLang="zh-CN" sz="2000" dirty="0"/>
              <a:t>学生创新社团工作室</a:t>
            </a:r>
            <a:endParaRPr lang="en-US" altLang="zh-CN" sz="2000" dirty="0"/>
          </a:p>
          <a:p>
            <a:pPr lvl="1">
              <a:buFont typeface="Wingdings" panose="05000000000000000000" pitchFamily="2" charset="2"/>
              <a:buChar char="u"/>
            </a:pPr>
            <a:r>
              <a:rPr lang="zh-CN" altLang="zh-CN" sz="2000" dirty="0" smtClean="0"/>
              <a:t>学生</a:t>
            </a:r>
            <a:r>
              <a:rPr lang="zh-CN" altLang="en-US" sz="2000" dirty="0" smtClean="0"/>
              <a:t>创业</a:t>
            </a:r>
            <a:r>
              <a:rPr lang="zh-CN" altLang="zh-CN" sz="2000" dirty="0" smtClean="0"/>
              <a:t>团队孵化器</a:t>
            </a:r>
            <a:endParaRPr lang="zh-CN" altLang="en-US" sz="2000" dirty="0"/>
          </a:p>
        </p:txBody>
      </p:sp>
      <p:pic>
        <p:nvPicPr>
          <p:cNvPr id="5" name="内容占位符 4"/>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4999728" y="1775637"/>
            <a:ext cx="3613356" cy="2161435"/>
          </a:xfrm>
          <a:prstGeom prst="rect">
            <a:avLst/>
          </a:prstGeom>
        </p:spPr>
      </p:pic>
      <p:pic>
        <p:nvPicPr>
          <p:cNvPr id="7" name="zhizuojian (2).jpg"/>
          <p:cNvPicPr>
            <a:picLocks noChangeAspect="1" noChangeArrowheads="1"/>
          </p:cNvPicPr>
          <p:nvPr/>
        </p:nvPicPr>
        <p:blipFill>
          <a:blip r:embed="rId3"/>
          <a:srcRect/>
          <a:stretch>
            <a:fillRect/>
          </a:stretch>
        </p:blipFill>
        <p:spPr bwMode="auto">
          <a:xfrm>
            <a:off x="4999728" y="4093535"/>
            <a:ext cx="3613356" cy="2258347"/>
          </a:xfrm>
          <a:prstGeom prst="rect">
            <a:avLst/>
          </a:prstGeom>
          <a:noFill/>
          <a:ln w="12700">
            <a:noFill/>
            <a:miter lim="400000"/>
            <a:headEnd/>
            <a:tailEnd/>
          </a:ln>
        </p:spPr>
      </p:pic>
    </p:spTree>
    <p:extLst>
      <p:ext uri="{BB962C8B-B14F-4D97-AF65-F5344CB8AC3E}">
        <p14:creationId xmlns:p14="http://schemas.microsoft.com/office/powerpoint/2010/main" val="18414432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p:txBody>
          <a:bodyPr/>
          <a:lstStyle/>
          <a:p>
            <a:r>
              <a:rPr lang="zh-CN" altLang="en-US" dirty="0"/>
              <a:t>项目运营模式</a:t>
            </a:r>
          </a:p>
        </p:txBody>
      </p:sp>
    </p:spTree>
    <p:extLst>
      <p:ext uri="{BB962C8B-B14F-4D97-AF65-F5344CB8AC3E}">
        <p14:creationId xmlns:p14="http://schemas.microsoft.com/office/powerpoint/2010/main" val="13980482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t>项目运营模式</a:t>
            </a:r>
          </a:p>
        </p:txBody>
      </p:sp>
      <p:sp>
        <p:nvSpPr>
          <p:cNvPr id="5" name="内容占位符 4"/>
          <p:cNvSpPr>
            <a:spLocks noGrp="1"/>
          </p:cNvSpPr>
          <p:nvPr>
            <p:ph sz="half" idx="1"/>
          </p:nvPr>
        </p:nvSpPr>
        <p:spPr>
          <a:xfrm>
            <a:off x="1145763" y="1905000"/>
            <a:ext cx="3456000" cy="3767397"/>
          </a:xfrm>
        </p:spPr>
        <p:txBody>
          <a:bodyPr>
            <a:normAutofit/>
          </a:bodyPr>
          <a:lstStyle/>
          <a:p>
            <a:pPr>
              <a:buFont typeface="Wingdings" panose="05000000000000000000" pitchFamily="2" charset="2"/>
              <a:buChar char="u"/>
            </a:pPr>
            <a:r>
              <a:rPr lang="zh-CN" altLang="en-US" sz="2400" dirty="0" smtClean="0"/>
              <a:t>主要运营模式</a:t>
            </a:r>
            <a:endParaRPr lang="en-US" altLang="zh-CN" sz="2400" dirty="0" smtClean="0"/>
          </a:p>
          <a:p>
            <a:pPr lvl="1">
              <a:buFont typeface="Wingdings" panose="05000000000000000000" pitchFamily="2" charset="2"/>
              <a:buChar char="u"/>
            </a:pPr>
            <a:r>
              <a:rPr lang="zh-CN" altLang="en-US" sz="2000" dirty="0" smtClean="0"/>
              <a:t>创新创业</a:t>
            </a:r>
            <a:r>
              <a:rPr lang="zh-CN" altLang="zh-CN" sz="2000" dirty="0" smtClean="0"/>
              <a:t>课程</a:t>
            </a:r>
            <a:endParaRPr lang="en-US" altLang="zh-CN" sz="2000" dirty="0"/>
          </a:p>
          <a:p>
            <a:pPr lvl="1">
              <a:buFont typeface="Wingdings" panose="05000000000000000000" pitchFamily="2" charset="2"/>
              <a:buChar char="u"/>
            </a:pPr>
            <a:r>
              <a:rPr lang="zh-CN" altLang="en-US" sz="2000" dirty="0" smtClean="0"/>
              <a:t>创业</a:t>
            </a:r>
            <a:r>
              <a:rPr lang="zh-CN" altLang="zh-CN" sz="2000" dirty="0" smtClean="0"/>
              <a:t>项目孵化</a:t>
            </a:r>
            <a:endParaRPr lang="en-US" altLang="zh-CN" sz="2000" dirty="0" smtClean="0"/>
          </a:p>
          <a:p>
            <a:pPr lvl="1">
              <a:buFont typeface="Wingdings" panose="05000000000000000000" pitchFamily="2" charset="2"/>
              <a:buChar char="u"/>
            </a:pPr>
            <a:r>
              <a:rPr lang="zh-CN" altLang="zh-CN" sz="2000" dirty="0" smtClean="0"/>
              <a:t>双</a:t>
            </a:r>
            <a:r>
              <a:rPr lang="zh-CN" altLang="zh-CN" sz="2000" dirty="0"/>
              <a:t>创</a:t>
            </a:r>
            <a:r>
              <a:rPr lang="zh-CN" altLang="zh-CN" sz="2000" dirty="0" smtClean="0"/>
              <a:t>活动</a:t>
            </a:r>
            <a:endParaRPr lang="en-US" altLang="zh-CN" sz="2000" dirty="0" smtClean="0"/>
          </a:p>
          <a:p>
            <a:pPr lvl="1">
              <a:buFont typeface="Wingdings" panose="05000000000000000000" pitchFamily="2" charset="2"/>
              <a:buChar char="u"/>
            </a:pPr>
            <a:r>
              <a:rPr lang="zh-CN" altLang="zh-CN" sz="2000" dirty="0"/>
              <a:t>科研</a:t>
            </a:r>
            <a:r>
              <a:rPr lang="zh-CN" altLang="zh-CN" sz="2000" dirty="0" smtClean="0"/>
              <a:t>服务</a:t>
            </a:r>
            <a:endParaRPr lang="en-US" altLang="zh-CN" sz="2000" dirty="0"/>
          </a:p>
        </p:txBody>
      </p:sp>
      <p:sp>
        <p:nvSpPr>
          <p:cNvPr id="6" name="内容占位符 5"/>
          <p:cNvSpPr>
            <a:spLocks noGrp="1"/>
          </p:cNvSpPr>
          <p:nvPr>
            <p:ph sz="half" idx="2"/>
          </p:nvPr>
        </p:nvSpPr>
        <p:spPr>
          <a:xfrm>
            <a:off x="4474171" y="1905000"/>
            <a:ext cx="3925549" cy="3767397"/>
          </a:xfrm>
        </p:spPr>
        <p:txBody>
          <a:bodyPr>
            <a:noAutofit/>
          </a:bodyPr>
          <a:lstStyle/>
          <a:p>
            <a:pPr>
              <a:buFont typeface="Wingdings" panose="05000000000000000000" pitchFamily="2" charset="2"/>
              <a:buChar char="u"/>
            </a:pPr>
            <a:r>
              <a:rPr lang="zh-CN" altLang="en-US" sz="2400" dirty="0" smtClean="0"/>
              <a:t>服务对象</a:t>
            </a:r>
            <a:endParaRPr lang="en-US" altLang="zh-CN" sz="2400" dirty="0" smtClean="0"/>
          </a:p>
          <a:p>
            <a:pPr lvl="1">
              <a:buFont typeface="Wingdings" panose="05000000000000000000" pitchFamily="2" charset="2"/>
              <a:buChar char="u"/>
            </a:pPr>
            <a:r>
              <a:rPr lang="zh-CN" altLang="zh-CN" sz="2000" dirty="0" smtClean="0"/>
              <a:t>本科生</a:t>
            </a:r>
            <a:endParaRPr lang="en-US" altLang="zh-CN" sz="2000" dirty="0" smtClean="0"/>
          </a:p>
          <a:p>
            <a:pPr lvl="2">
              <a:buFont typeface="Wingdings" panose="05000000000000000000" pitchFamily="2" charset="2"/>
              <a:buChar char="u"/>
            </a:pPr>
            <a:r>
              <a:rPr lang="zh-CN" altLang="en-US" sz="1800" dirty="0" smtClean="0"/>
              <a:t>纳入清华大学课程体系</a:t>
            </a:r>
            <a:endParaRPr lang="en-US" altLang="zh-CN" sz="1800" dirty="0" smtClean="0"/>
          </a:p>
          <a:p>
            <a:pPr lvl="1">
              <a:buFont typeface="Wingdings" panose="05000000000000000000" pitchFamily="2" charset="2"/>
              <a:buChar char="u"/>
            </a:pPr>
            <a:r>
              <a:rPr lang="zh-CN" altLang="zh-CN" sz="2000" dirty="0" smtClean="0"/>
              <a:t>研究生</a:t>
            </a:r>
            <a:endParaRPr lang="en-US" altLang="zh-CN" sz="2000" dirty="0"/>
          </a:p>
          <a:p>
            <a:pPr lvl="2">
              <a:buFont typeface="Wingdings" panose="05000000000000000000" pitchFamily="2" charset="2"/>
              <a:buChar char="u"/>
            </a:pPr>
            <a:r>
              <a:rPr lang="zh-CN" altLang="zh-CN" sz="1800" dirty="0" smtClean="0"/>
              <a:t>纳入</a:t>
            </a:r>
            <a:r>
              <a:rPr lang="zh-CN" altLang="zh-CN" sz="1800" dirty="0"/>
              <a:t>清华大学课程</a:t>
            </a:r>
            <a:r>
              <a:rPr lang="zh-CN" altLang="zh-CN" sz="1800" dirty="0" smtClean="0"/>
              <a:t>体系</a:t>
            </a:r>
            <a:endParaRPr lang="en-US" altLang="zh-CN" sz="1800" dirty="0" smtClean="0"/>
          </a:p>
          <a:p>
            <a:pPr lvl="1">
              <a:buFont typeface="Wingdings" panose="05000000000000000000" pitchFamily="2" charset="2"/>
              <a:buChar char="u"/>
            </a:pPr>
            <a:r>
              <a:rPr lang="zh-CN" altLang="en-US" sz="2000" dirty="0" smtClean="0"/>
              <a:t>校内外创新创业人士</a:t>
            </a:r>
            <a:endParaRPr lang="en-US" altLang="zh-CN" sz="2000" dirty="0" smtClean="0"/>
          </a:p>
          <a:p>
            <a:pPr lvl="2">
              <a:buFont typeface="Wingdings" panose="05000000000000000000" pitchFamily="2" charset="2"/>
              <a:buChar char="u"/>
            </a:pPr>
            <a:r>
              <a:rPr lang="zh-CN" altLang="en-US" sz="1800" dirty="0" smtClean="0"/>
              <a:t>产品原型制造</a:t>
            </a:r>
            <a:r>
              <a:rPr lang="zh-CN" altLang="zh-CN" sz="1800" dirty="0" smtClean="0"/>
              <a:t>服务</a:t>
            </a:r>
            <a:endParaRPr lang="en-US" altLang="zh-CN" sz="1800" dirty="0"/>
          </a:p>
          <a:p>
            <a:pPr lvl="2">
              <a:buFont typeface="Wingdings" panose="05000000000000000000" pitchFamily="2" charset="2"/>
              <a:buChar char="u"/>
            </a:pPr>
            <a:r>
              <a:rPr lang="zh-CN" altLang="zh-CN" sz="1800" dirty="0" smtClean="0"/>
              <a:t>定制</a:t>
            </a:r>
            <a:r>
              <a:rPr lang="zh-CN" altLang="zh-CN" sz="1800" dirty="0"/>
              <a:t>化技术</a:t>
            </a:r>
            <a:r>
              <a:rPr lang="zh-CN" altLang="zh-CN" sz="1800" dirty="0" smtClean="0"/>
              <a:t>开发服务</a:t>
            </a:r>
            <a:endParaRPr lang="zh-CN" altLang="en-US" sz="1800" dirty="0"/>
          </a:p>
        </p:txBody>
      </p:sp>
    </p:spTree>
    <p:extLst>
      <p:ext uri="{BB962C8B-B14F-4D97-AF65-F5344CB8AC3E}">
        <p14:creationId xmlns:p14="http://schemas.microsoft.com/office/powerpoint/2010/main" val="23079323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项目运营模式</a:t>
            </a:r>
            <a:endParaRPr lang="zh-CN" altLang="en-US" dirty="0"/>
          </a:p>
        </p:txBody>
      </p:sp>
      <p:sp>
        <p:nvSpPr>
          <p:cNvPr id="5" name="内容占位符 4"/>
          <p:cNvSpPr>
            <a:spLocks noGrp="1"/>
          </p:cNvSpPr>
          <p:nvPr>
            <p:ph sz="half" idx="1"/>
          </p:nvPr>
        </p:nvSpPr>
        <p:spPr>
          <a:xfrm>
            <a:off x="1490407" y="1904562"/>
            <a:ext cx="3456000" cy="3767397"/>
          </a:xfrm>
        </p:spPr>
        <p:txBody>
          <a:bodyPr>
            <a:normAutofit/>
          </a:bodyPr>
          <a:lstStyle/>
          <a:p>
            <a:pPr>
              <a:buFont typeface="Wingdings" panose="05000000000000000000" pitchFamily="2" charset="2"/>
              <a:buChar char="u"/>
            </a:pPr>
            <a:r>
              <a:rPr lang="zh-CN" altLang="zh-CN" sz="2400" dirty="0"/>
              <a:t>项目</a:t>
            </a:r>
            <a:r>
              <a:rPr lang="zh-CN" altLang="zh-CN" sz="2400" dirty="0" smtClean="0"/>
              <a:t>孵化</a:t>
            </a:r>
            <a:endParaRPr lang="en-US" altLang="zh-CN" sz="2400" dirty="0" smtClean="0"/>
          </a:p>
          <a:p>
            <a:pPr lvl="1">
              <a:buFont typeface="Wingdings" panose="05000000000000000000" pitchFamily="2" charset="2"/>
              <a:buChar char="u"/>
            </a:pPr>
            <a:r>
              <a:rPr lang="zh-CN" altLang="zh-CN" sz="2000" dirty="0" smtClean="0"/>
              <a:t>产品研发</a:t>
            </a:r>
            <a:endParaRPr lang="en-US" altLang="zh-CN" sz="2000" dirty="0" smtClean="0"/>
          </a:p>
          <a:p>
            <a:pPr lvl="1">
              <a:buFont typeface="Wingdings" panose="05000000000000000000" pitchFamily="2" charset="2"/>
              <a:buChar char="u"/>
            </a:pPr>
            <a:r>
              <a:rPr lang="zh-CN" altLang="zh-CN" sz="2000" dirty="0" smtClean="0"/>
              <a:t>工程设计</a:t>
            </a:r>
            <a:endParaRPr lang="en-US" altLang="zh-CN" sz="2000" dirty="0"/>
          </a:p>
          <a:p>
            <a:pPr lvl="1">
              <a:buFont typeface="Wingdings" panose="05000000000000000000" pitchFamily="2" charset="2"/>
              <a:buChar char="u"/>
            </a:pPr>
            <a:r>
              <a:rPr lang="zh-CN" altLang="zh-CN" sz="2000" dirty="0" smtClean="0"/>
              <a:t>工业设计</a:t>
            </a:r>
            <a:endParaRPr lang="en-US" altLang="zh-CN" sz="2000" dirty="0"/>
          </a:p>
          <a:p>
            <a:pPr lvl="1">
              <a:buFont typeface="Wingdings" panose="05000000000000000000" pitchFamily="2" charset="2"/>
              <a:buChar char="u"/>
            </a:pPr>
            <a:r>
              <a:rPr lang="zh-CN" altLang="zh-CN" sz="2000" dirty="0" smtClean="0"/>
              <a:t>供应</a:t>
            </a:r>
            <a:r>
              <a:rPr lang="zh-CN" altLang="zh-CN" sz="2000" dirty="0"/>
              <a:t>链</a:t>
            </a:r>
            <a:r>
              <a:rPr lang="zh-CN" altLang="zh-CN" sz="2000" dirty="0" smtClean="0"/>
              <a:t>设计</a:t>
            </a:r>
            <a:endParaRPr lang="en-US" altLang="zh-CN" sz="2000" dirty="0" smtClean="0"/>
          </a:p>
          <a:p>
            <a:pPr lvl="1">
              <a:buFont typeface="Wingdings" panose="05000000000000000000" pitchFamily="2" charset="2"/>
              <a:buChar char="u"/>
            </a:pPr>
            <a:r>
              <a:rPr lang="zh-CN" altLang="zh-CN" sz="2000" dirty="0" smtClean="0"/>
              <a:t>量</a:t>
            </a:r>
            <a:r>
              <a:rPr lang="zh-CN" altLang="zh-CN" sz="2000" dirty="0"/>
              <a:t>产化</a:t>
            </a:r>
            <a:r>
              <a:rPr lang="zh-CN" altLang="zh-CN" sz="2000" dirty="0" smtClean="0"/>
              <a:t>设计</a:t>
            </a:r>
            <a:endParaRPr lang="en-US" altLang="zh-CN" sz="2000" dirty="0" smtClean="0"/>
          </a:p>
          <a:p>
            <a:pPr lvl="1">
              <a:buFont typeface="Wingdings" panose="05000000000000000000" pitchFamily="2" charset="2"/>
              <a:buChar char="u"/>
            </a:pPr>
            <a:r>
              <a:rPr lang="zh-CN" altLang="zh-CN" sz="2000" dirty="0" smtClean="0"/>
              <a:t>市场推广</a:t>
            </a:r>
            <a:endParaRPr lang="en-US" altLang="zh-CN" sz="2000" dirty="0" smtClean="0"/>
          </a:p>
        </p:txBody>
      </p:sp>
      <p:sp>
        <p:nvSpPr>
          <p:cNvPr id="6" name="内容占位符 5"/>
          <p:cNvSpPr>
            <a:spLocks noGrp="1"/>
          </p:cNvSpPr>
          <p:nvPr>
            <p:ph sz="half" idx="2"/>
          </p:nvPr>
        </p:nvSpPr>
        <p:spPr>
          <a:xfrm>
            <a:off x="4814414" y="1904562"/>
            <a:ext cx="3456000" cy="3767397"/>
          </a:xfrm>
        </p:spPr>
        <p:txBody>
          <a:bodyPr>
            <a:normAutofit/>
          </a:bodyPr>
          <a:lstStyle/>
          <a:p>
            <a:pPr>
              <a:buFont typeface="Wingdings" panose="05000000000000000000" pitchFamily="2" charset="2"/>
              <a:buChar char="u"/>
            </a:pPr>
            <a:r>
              <a:rPr lang="zh-CN" altLang="zh-CN" sz="2400" dirty="0" smtClean="0"/>
              <a:t>双</a:t>
            </a:r>
            <a:r>
              <a:rPr lang="zh-CN" altLang="zh-CN" sz="2400" dirty="0"/>
              <a:t>创</a:t>
            </a:r>
            <a:r>
              <a:rPr lang="zh-CN" altLang="zh-CN" sz="2400" dirty="0" smtClean="0"/>
              <a:t>活动</a:t>
            </a:r>
            <a:endParaRPr lang="en-US" altLang="zh-CN" sz="2400" dirty="0" smtClean="0"/>
          </a:p>
          <a:p>
            <a:pPr lvl="1">
              <a:buFont typeface="Wingdings" panose="05000000000000000000" pitchFamily="2" charset="2"/>
              <a:buChar char="u"/>
            </a:pPr>
            <a:r>
              <a:rPr lang="zh-CN" altLang="en-US" sz="2000" dirty="0" smtClean="0"/>
              <a:t>清华师生及校内外各界人士</a:t>
            </a:r>
            <a:endParaRPr lang="en-US" altLang="zh-CN" sz="2000" dirty="0" smtClean="0"/>
          </a:p>
          <a:p>
            <a:pPr lvl="1">
              <a:buFont typeface="Wingdings" panose="05000000000000000000" pitchFamily="2" charset="2"/>
              <a:buChar char="u"/>
            </a:pPr>
            <a:r>
              <a:rPr lang="zh-CN" altLang="zh-CN" sz="2000" dirty="0" smtClean="0"/>
              <a:t>讲座</a:t>
            </a:r>
            <a:endParaRPr lang="en-US" altLang="zh-CN" sz="2000" dirty="0" smtClean="0"/>
          </a:p>
          <a:p>
            <a:pPr lvl="1">
              <a:buFont typeface="Wingdings" panose="05000000000000000000" pitchFamily="2" charset="2"/>
              <a:buChar char="u"/>
            </a:pPr>
            <a:r>
              <a:rPr lang="zh-CN" altLang="zh-CN" sz="2000" dirty="0" smtClean="0"/>
              <a:t>工作坊</a:t>
            </a:r>
            <a:endParaRPr lang="en-US" altLang="zh-CN" sz="2000" dirty="0" smtClean="0"/>
          </a:p>
          <a:p>
            <a:pPr lvl="1">
              <a:buFont typeface="Wingdings" panose="05000000000000000000" pitchFamily="2" charset="2"/>
              <a:buChar char="u"/>
            </a:pPr>
            <a:r>
              <a:rPr lang="zh-CN" altLang="zh-CN" sz="2000" dirty="0" smtClean="0"/>
              <a:t>体验营</a:t>
            </a:r>
            <a:endParaRPr lang="en-US" altLang="zh-CN" sz="2000" dirty="0" smtClean="0"/>
          </a:p>
          <a:p>
            <a:pPr lvl="1">
              <a:buFont typeface="Wingdings" panose="05000000000000000000" pitchFamily="2" charset="2"/>
              <a:buChar char="u"/>
            </a:pPr>
            <a:r>
              <a:rPr lang="zh-CN" altLang="zh-CN" sz="2000" dirty="0" smtClean="0"/>
              <a:t>导师</a:t>
            </a:r>
            <a:r>
              <a:rPr lang="zh-CN" altLang="zh-CN" sz="2000" dirty="0"/>
              <a:t>深度</a:t>
            </a:r>
            <a:r>
              <a:rPr lang="zh-CN" altLang="zh-CN" sz="2000" dirty="0" smtClean="0"/>
              <a:t>交流</a:t>
            </a:r>
            <a:endParaRPr lang="zh-CN" altLang="en-US" sz="2000" dirty="0"/>
          </a:p>
        </p:txBody>
      </p:sp>
    </p:spTree>
    <p:extLst>
      <p:ext uri="{BB962C8B-B14F-4D97-AF65-F5344CB8AC3E}">
        <p14:creationId xmlns:p14="http://schemas.microsoft.com/office/powerpoint/2010/main" val="25946231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zh-CN" altLang="en-US" dirty="0" smtClean="0"/>
              <a:t>项目实现目标</a:t>
            </a:r>
            <a:endParaRPr lang="zh-CN" altLang="en-US" dirty="0"/>
          </a:p>
        </p:txBody>
      </p:sp>
    </p:spTree>
    <p:extLst>
      <p:ext uri="{BB962C8B-B14F-4D97-AF65-F5344CB8AC3E}">
        <p14:creationId xmlns:p14="http://schemas.microsoft.com/office/powerpoint/2010/main" val="31110284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zh-CN" altLang="en-US" dirty="0"/>
              <a:t>项目背景</a:t>
            </a:r>
          </a:p>
        </p:txBody>
      </p:sp>
      <p:sp>
        <p:nvSpPr>
          <p:cNvPr id="6" name="内容占位符 5"/>
          <p:cNvSpPr>
            <a:spLocks noGrp="1"/>
          </p:cNvSpPr>
          <p:nvPr>
            <p:ph idx="1"/>
          </p:nvPr>
        </p:nvSpPr>
        <p:spPr>
          <a:xfrm>
            <a:off x="1355381" y="1543351"/>
            <a:ext cx="7033707" cy="4367871"/>
          </a:xfrm>
        </p:spPr>
        <p:txBody>
          <a:bodyPr>
            <a:normAutofit/>
          </a:bodyPr>
          <a:lstStyle/>
          <a:p>
            <a:pPr>
              <a:buFont typeface="Wingdings" panose="05000000000000000000" pitchFamily="2" charset="2"/>
              <a:buChar char="u"/>
            </a:pPr>
            <a:r>
              <a:rPr lang="zh-CN" altLang="en-US" sz="2000" dirty="0"/>
              <a:t>清华大学一直引领国内高校创新创业教育的发展。长期以来，以不同形式、层面和角度形成了较为系统化的创新创业教育体系和生态系统</a:t>
            </a:r>
            <a:r>
              <a:rPr lang="zh-CN" altLang="en-US" sz="2000" dirty="0" smtClean="0"/>
              <a:t>。</a:t>
            </a:r>
            <a:endParaRPr lang="en-US" altLang="zh-CN" sz="2000" dirty="0" smtClean="0"/>
          </a:p>
          <a:p>
            <a:pPr>
              <a:buFont typeface="Wingdings" panose="05000000000000000000" pitchFamily="2" charset="2"/>
              <a:buChar char="u"/>
            </a:pPr>
            <a:r>
              <a:rPr lang="zh-CN" altLang="en-US" sz="2000" dirty="0" smtClean="0"/>
              <a:t>近年来</a:t>
            </a:r>
            <a:r>
              <a:rPr lang="zh-CN" altLang="en-US" sz="2000" dirty="0"/>
              <a:t>，越来越多的教师自发投入创新创业教育的研究和实践，取得丰硕成果，已经形成以</a:t>
            </a:r>
            <a:r>
              <a:rPr lang="en-US" altLang="zh-CN" sz="2000" dirty="0"/>
              <a:t>x-lab</a:t>
            </a:r>
            <a:r>
              <a:rPr lang="zh-CN" altLang="en-US" sz="2000" dirty="0"/>
              <a:t>、</a:t>
            </a:r>
            <a:r>
              <a:rPr lang="en-US" altLang="zh-CN" sz="2000" dirty="0" err="1"/>
              <a:t>iCenter</a:t>
            </a:r>
            <a:r>
              <a:rPr lang="zh-CN" altLang="en-US" sz="2000" dirty="0"/>
              <a:t>、创</a:t>
            </a:r>
            <a:r>
              <a:rPr lang="en-US" altLang="zh-CN" sz="2000" dirty="0"/>
              <a:t>+</a:t>
            </a:r>
            <a:r>
              <a:rPr lang="zh-CN" altLang="en-US" sz="2000" dirty="0"/>
              <a:t>等校级平台，以及</a:t>
            </a:r>
            <a:r>
              <a:rPr lang="en-US" altLang="zh-CN" sz="2000" dirty="0"/>
              <a:t>Campus-lab</a:t>
            </a:r>
            <a:r>
              <a:rPr lang="zh-CN" altLang="en-US" sz="2000" dirty="0"/>
              <a:t>、</a:t>
            </a:r>
            <a:r>
              <a:rPr lang="en-US" altLang="zh-CN" sz="2000" dirty="0"/>
              <a:t>D-lab</a:t>
            </a:r>
            <a:r>
              <a:rPr lang="zh-CN" altLang="en-US" sz="2000" dirty="0"/>
              <a:t>、</a:t>
            </a:r>
            <a:r>
              <a:rPr lang="en-US" altLang="zh-CN" sz="2000" dirty="0" err="1"/>
              <a:t>Toyhouse</a:t>
            </a:r>
            <a:r>
              <a:rPr lang="zh-CN" altLang="en-US" sz="2000" dirty="0"/>
              <a:t>等若干个院系创新创业实验室共同组成的网络化创新创业教育组织</a:t>
            </a:r>
            <a:r>
              <a:rPr lang="zh-CN" altLang="en-US" sz="2000" dirty="0" smtClean="0"/>
              <a:t>结构</a:t>
            </a:r>
            <a:r>
              <a:rPr lang="zh-CN" altLang="en-US" sz="2000" dirty="0"/>
              <a:t>。</a:t>
            </a:r>
            <a:endParaRPr lang="en-US" altLang="zh-CN" sz="2000" dirty="0" smtClean="0"/>
          </a:p>
          <a:p>
            <a:pPr>
              <a:buFont typeface="Wingdings" panose="05000000000000000000" pitchFamily="2" charset="2"/>
              <a:buChar char="u"/>
            </a:pPr>
            <a:r>
              <a:rPr lang="zh-CN" altLang="en-US" sz="2000" dirty="0" smtClean="0"/>
              <a:t>清华大学于</a:t>
            </a:r>
            <a:r>
              <a:rPr lang="en-US" altLang="zh-CN" sz="2000" dirty="0"/>
              <a:t>2015</a:t>
            </a:r>
            <a:r>
              <a:rPr lang="zh-CN" altLang="en-US" sz="2000" dirty="0"/>
              <a:t>年</a:t>
            </a:r>
            <a:r>
              <a:rPr lang="en-US" altLang="zh-CN" sz="2000" dirty="0"/>
              <a:t>6</a:t>
            </a:r>
            <a:r>
              <a:rPr lang="zh-CN" altLang="en-US" sz="2000" dirty="0"/>
              <a:t>月发起成立了“中国高校创新创业教育联盟”，致力于与全国各加盟院校和企业一起，加快培养规模宏大、富有创新精神、勇于投身实践的创新创业人才队伍。</a:t>
            </a:r>
          </a:p>
        </p:txBody>
      </p:sp>
    </p:spTree>
    <p:extLst>
      <p:ext uri="{BB962C8B-B14F-4D97-AF65-F5344CB8AC3E}">
        <p14:creationId xmlns:p14="http://schemas.microsoft.com/office/powerpoint/2010/main" val="273524345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smtClean="0"/>
              <a:t>项目实现目标</a:t>
            </a:r>
            <a:endParaRPr lang="zh-CN" altLang="en-US" dirty="0"/>
          </a:p>
        </p:txBody>
      </p:sp>
      <p:sp>
        <p:nvSpPr>
          <p:cNvPr id="5" name="内容占位符 4"/>
          <p:cNvSpPr>
            <a:spLocks noGrp="1"/>
          </p:cNvSpPr>
          <p:nvPr>
            <p:ph idx="1"/>
          </p:nvPr>
        </p:nvSpPr>
        <p:spPr/>
        <p:txBody>
          <a:bodyPr>
            <a:normAutofit/>
          </a:bodyPr>
          <a:lstStyle/>
          <a:p>
            <a:pPr>
              <a:buFont typeface="Wingdings" panose="05000000000000000000" pitchFamily="2" charset="2"/>
              <a:buChar char="u"/>
            </a:pPr>
            <a:r>
              <a:rPr lang="zh-CN" altLang="zh-CN" sz="2000" dirty="0"/>
              <a:t>通过拓展创新创业服务，建设新型可重组、动态、数字化、开放的创新创业活动基地，提升创新创业服务的含金量，打造</a:t>
            </a:r>
            <a:r>
              <a:rPr lang="zh-CN" altLang="zh-CN" sz="2000" dirty="0">
                <a:solidFill>
                  <a:srgbClr val="FF0000"/>
                </a:solidFill>
              </a:rPr>
              <a:t>国内领先、世界一流</a:t>
            </a:r>
            <a:r>
              <a:rPr lang="zh-CN" altLang="zh-CN" sz="2000" dirty="0"/>
              <a:t>的工程训练与创新创业教育</a:t>
            </a:r>
            <a:r>
              <a:rPr lang="zh-CN" altLang="zh-CN" sz="2000" dirty="0" smtClean="0"/>
              <a:t>基地</a:t>
            </a:r>
            <a:r>
              <a:rPr lang="zh-CN" altLang="en-US" sz="2000" dirty="0"/>
              <a:t>。</a:t>
            </a:r>
            <a:endParaRPr lang="zh-CN" altLang="zh-CN" sz="2000" dirty="0"/>
          </a:p>
        </p:txBody>
      </p:sp>
      <p:graphicFrame>
        <p:nvGraphicFramePr>
          <p:cNvPr id="6" name="图示 5"/>
          <p:cNvGraphicFramePr/>
          <p:nvPr>
            <p:extLst>
              <p:ext uri="{D42A27DB-BD31-4B8C-83A1-F6EECF244321}">
                <p14:modId xmlns:p14="http://schemas.microsoft.com/office/powerpoint/2010/main" val="2738986280"/>
              </p:ext>
            </p:extLst>
          </p:nvPr>
        </p:nvGraphicFramePr>
        <p:xfrm>
          <a:off x="1896891" y="2641601"/>
          <a:ext cx="6096000" cy="385233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267120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t>投资的估算和筹措</a:t>
            </a:r>
          </a:p>
        </p:txBody>
      </p:sp>
      <p:graphicFrame>
        <p:nvGraphicFramePr>
          <p:cNvPr id="6" name="内容占位符 5"/>
          <p:cNvGraphicFramePr>
            <a:graphicFrameLocks noGrp="1"/>
          </p:cNvGraphicFramePr>
          <p:nvPr>
            <p:ph idx="1"/>
            <p:extLst/>
          </p:nvPr>
        </p:nvGraphicFramePr>
        <p:xfrm>
          <a:off x="687310" y="2298685"/>
          <a:ext cx="7927252" cy="4058920"/>
        </p:xfrm>
        <a:graphic>
          <a:graphicData uri="http://schemas.openxmlformats.org/drawingml/2006/table">
            <a:tbl>
              <a:tblPr firstRow="1" bandRow="1">
                <a:tableStyleId>{5C22544A-7EE6-4342-B048-85BDC9FD1C3A}</a:tableStyleId>
              </a:tblPr>
              <a:tblGrid>
                <a:gridCol w="1140086">
                  <a:extLst>
                    <a:ext uri="{9D8B030D-6E8A-4147-A177-3AD203B41FA5}">
                      <a16:colId xmlns:a16="http://schemas.microsoft.com/office/drawing/2014/main" val="20000"/>
                    </a:ext>
                  </a:extLst>
                </a:gridCol>
                <a:gridCol w="2807595">
                  <a:extLst>
                    <a:ext uri="{9D8B030D-6E8A-4147-A177-3AD203B41FA5}">
                      <a16:colId xmlns:a16="http://schemas.microsoft.com/office/drawing/2014/main" val="20001"/>
                    </a:ext>
                  </a:extLst>
                </a:gridCol>
                <a:gridCol w="1146219">
                  <a:extLst>
                    <a:ext uri="{9D8B030D-6E8A-4147-A177-3AD203B41FA5}">
                      <a16:colId xmlns:a16="http://schemas.microsoft.com/office/drawing/2014/main" val="20002"/>
                    </a:ext>
                  </a:extLst>
                </a:gridCol>
                <a:gridCol w="2833352">
                  <a:extLst>
                    <a:ext uri="{9D8B030D-6E8A-4147-A177-3AD203B41FA5}">
                      <a16:colId xmlns:a16="http://schemas.microsoft.com/office/drawing/2014/main" val="20003"/>
                    </a:ext>
                  </a:extLst>
                </a:gridCol>
              </a:tblGrid>
              <a:tr h="370840">
                <a:tc gridSpan="2">
                  <a:txBody>
                    <a:bodyPr/>
                    <a:lstStyle/>
                    <a:p>
                      <a:pPr indent="0" algn="ctr">
                        <a:lnSpc>
                          <a:spcPct val="100000"/>
                        </a:lnSpc>
                        <a:spcAft>
                          <a:spcPts val="0"/>
                        </a:spcAft>
                      </a:pPr>
                      <a:r>
                        <a:rPr lang="zh-CN" sz="1600" kern="0" dirty="0">
                          <a:effectLst/>
                          <a:latin typeface="微软雅黑" panose="020B0503020204020204" pitchFamily="34" charset="-122"/>
                          <a:ea typeface="微软雅黑" panose="020B0503020204020204" pitchFamily="34" charset="-122"/>
                        </a:rPr>
                        <a:t>经费项目</a:t>
                      </a:r>
                      <a:endParaRPr lang="zh-CN" sz="1600" kern="100" dirty="0">
                        <a:effectLst/>
                        <a:latin typeface="微软雅黑" panose="020B0503020204020204" pitchFamily="34" charset="-122"/>
                        <a:ea typeface="微软雅黑" panose="020B0503020204020204" pitchFamily="34" charset="-122"/>
                      </a:endParaRPr>
                    </a:p>
                  </a:txBody>
                  <a:tcPr marL="68580" marR="68580" marT="0" marB="0" anchor="ctr"/>
                </a:tc>
                <a:tc hMerge="1">
                  <a:txBody>
                    <a:bodyPr/>
                    <a:lstStyle/>
                    <a:p>
                      <a:pPr indent="0" algn="ctr">
                        <a:lnSpc>
                          <a:spcPct val="100000"/>
                        </a:lnSpc>
                        <a:spcAft>
                          <a:spcPts val="0"/>
                        </a:spcAft>
                      </a:pPr>
                      <a:endParaRPr lang="zh-CN" sz="1600" kern="100" dirty="0">
                        <a:effectLst/>
                        <a:latin typeface="微软雅黑" panose="020B0503020204020204" pitchFamily="34" charset="-122"/>
                        <a:ea typeface="微软雅黑" panose="020B0503020204020204" pitchFamily="34" charset="-122"/>
                      </a:endParaRPr>
                    </a:p>
                  </a:txBody>
                  <a:tcPr marL="68580" marR="68580" marT="0" marB="0" anchor="ctr"/>
                </a:tc>
                <a:tc>
                  <a:txBody>
                    <a:bodyPr/>
                    <a:lstStyle/>
                    <a:p>
                      <a:pPr indent="0" algn="ctr">
                        <a:lnSpc>
                          <a:spcPct val="100000"/>
                        </a:lnSpc>
                        <a:spcAft>
                          <a:spcPts val="0"/>
                        </a:spcAft>
                      </a:pPr>
                      <a:r>
                        <a:rPr lang="zh-CN" altLang="zh-CN" sz="1600" kern="0" dirty="0" smtClean="0">
                          <a:effectLst/>
                          <a:latin typeface="微软雅黑" panose="020B0503020204020204" pitchFamily="34" charset="-122"/>
                          <a:ea typeface="微软雅黑" panose="020B0503020204020204" pitchFamily="34" charset="-122"/>
                        </a:rPr>
                        <a:t>费用</a:t>
                      </a:r>
                      <a:r>
                        <a:rPr lang="en-US" altLang="zh-CN" sz="1600" kern="0" dirty="0" smtClean="0">
                          <a:effectLst/>
                          <a:latin typeface="微软雅黑" panose="020B0503020204020204" pitchFamily="34" charset="-122"/>
                          <a:ea typeface="微软雅黑" panose="020B0503020204020204" pitchFamily="34" charset="-122"/>
                        </a:rPr>
                        <a:t>/</a:t>
                      </a:r>
                      <a:r>
                        <a:rPr lang="zh-CN" altLang="zh-CN" sz="1600" kern="0" dirty="0" smtClean="0">
                          <a:effectLst/>
                          <a:latin typeface="微软雅黑" panose="020B0503020204020204" pitchFamily="34" charset="-122"/>
                          <a:ea typeface="微软雅黑" panose="020B0503020204020204" pitchFamily="34" charset="-122"/>
                        </a:rPr>
                        <a:t>万元</a:t>
                      </a:r>
                      <a:endParaRPr lang="zh-CN" altLang="zh-CN" sz="1600" kern="100" dirty="0">
                        <a:effectLst/>
                        <a:latin typeface="微软雅黑" panose="020B0503020204020204" pitchFamily="34" charset="-122"/>
                        <a:ea typeface="微软雅黑" panose="020B0503020204020204" pitchFamily="34" charset="-122"/>
                      </a:endParaRPr>
                    </a:p>
                  </a:txBody>
                  <a:tcPr marL="68580" marR="68580" marT="0" marB="0" anchor="ctr"/>
                </a:tc>
                <a:tc>
                  <a:txBody>
                    <a:bodyPr/>
                    <a:lstStyle/>
                    <a:p>
                      <a:pPr indent="0" algn="ctr">
                        <a:lnSpc>
                          <a:spcPct val="100000"/>
                        </a:lnSpc>
                        <a:spcAft>
                          <a:spcPts val="0"/>
                        </a:spcAft>
                      </a:pPr>
                      <a:r>
                        <a:rPr lang="zh-CN" sz="1600" kern="0" dirty="0">
                          <a:effectLst/>
                          <a:latin typeface="微软雅黑" panose="020B0503020204020204" pitchFamily="34" charset="-122"/>
                          <a:ea typeface="微软雅黑" panose="020B0503020204020204" pitchFamily="34" charset="-122"/>
                        </a:rPr>
                        <a:t>经费项目</a:t>
                      </a:r>
                      <a:endParaRPr lang="zh-CN" sz="1600" kern="100" dirty="0">
                        <a:effectLst/>
                        <a:latin typeface="微软雅黑" panose="020B0503020204020204" pitchFamily="34" charset="-122"/>
                        <a:ea typeface="微软雅黑" panose="020B0503020204020204" pitchFamily="34" charset="-122"/>
                      </a:endParaRPr>
                    </a:p>
                  </a:txBody>
                  <a:tcPr marL="68580" marR="68580" marT="0" marB="0" anchor="ctr"/>
                </a:tc>
                <a:extLst>
                  <a:ext uri="{0D108BD9-81ED-4DB2-BD59-A6C34878D82A}">
                    <a16:rowId xmlns:a16="http://schemas.microsoft.com/office/drawing/2014/main" val="10000"/>
                  </a:ext>
                </a:extLst>
              </a:tr>
              <a:tr h="370840">
                <a:tc>
                  <a:txBody>
                    <a:bodyPr/>
                    <a:lstStyle/>
                    <a:p>
                      <a:pPr indent="0" algn="ctr">
                        <a:lnSpc>
                          <a:spcPct val="100000"/>
                        </a:lnSpc>
                        <a:spcAft>
                          <a:spcPts val="0"/>
                        </a:spcAft>
                      </a:pPr>
                      <a:r>
                        <a:rPr lang="zh-CN" sz="1600" kern="0" dirty="0">
                          <a:effectLst/>
                          <a:latin typeface="微软雅黑" panose="020B0503020204020204" pitchFamily="34" charset="-122"/>
                          <a:ea typeface="微软雅黑" panose="020B0503020204020204" pitchFamily="34" charset="-122"/>
                        </a:rPr>
                        <a:t>发改</a:t>
                      </a:r>
                      <a:r>
                        <a:rPr lang="zh-CN" sz="1600" kern="0" dirty="0" smtClean="0">
                          <a:effectLst/>
                          <a:latin typeface="微软雅黑" panose="020B0503020204020204" pitchFamily="34" charset="-122"/>
                          <a:ea typeface="微软雅黑" panose="020B0503020204020204" pitchFamily="34" charset="-122"/>
                        </a:rPr>
                        <a:t>委</a:t>
                      </a:r>
                      <a:endParaRPr lang="en-US" altLang="zh-CN" sz="1600" kern="0" dirty="0" smtClean="0">
                        <a:effectLst/>
                        <a:latin typeface="微软雅黑" panose="020B0503020204020204" pitchFamily="34" charset="-122"/>
                        <a:ea typeface="微软雅黑" panose="020B0503020204020204" pitchFamily="34" charset="-122"/>
                      </a:endParaRPr>
                    </a:p>
                    <a:p>
                      <a:pPr indent="0" algn="ctr">
                        <a:lnSpc>
                          <a:spcPct val="100000"/>
                        </a:lnSpc>
                        <a:spcAft>
                          <a:spcPts val="0"/>
                        </a:spcAft>
                      </a:pPr>
                      <a:r>
                        <a:rPr lang="zh-CN" sz="1600" kern="0" dirty="0" smtClean="0">
                          <a:effectLst/>
                          <a:latin typeface="微软雅黑" panose="020B0503020204020204" pitchFamily="34" charset="-122"/>
                          <a:ea typeface="微软雅黑" panose="020B0503020204020204" pitchFamily="34" charset="-122"/>
                        </a:rPr>
                        <a:t>专项</a:t>
                      </a:r>
                      <a:r>
                        <a:rPr lang="zh-CN" sz="1600" kern="0" dirty="0">
                          <a:effectLst/>
                          <a:latin typeface="微软雅黑" panose="020B0503020204020204" pitchFamily="34" charset="-122"/>
                          <a:ea typeface="微软雅黑" panose="020B0503020204020204" pitchFamily="34" charset="-122"/>
                        </a:rPr>
                        <a:t>资金</a:t>
                      </a:r>
                      <a:endParaRPr lang="zh-CN" sz="1600" kern="100" dirty="0">
                        <a:effectLst/>
                        <a:latin typeface="微软雅黑" panose="020B0503020204020204" pitchFamily="34" charset="-122"/>
                        <a:ea typeface="微软雅黑" panose="020B0503020204020204" pitchFamily="34" charset="-122"/>
                      </a:endParaRPr>
                    </a:p>
                  </a:txBody>
                  <a:tcPr marL="68580" marR="68580" marT="0" marB="0" anchor="ctr"/>
                </a:tc>
                <a:tc>
                  <a:txBody>
                    <a:bodyPr/>
                    <a:lstStyle/>
                    <a:p>
                      <a:pPr indent="0" algn="ctr">
                        <a:lnSpc>
                          <a:spcPct val="100000"/>
                        </a:lnSpc>
                        <a:spcAft>
                          <a:spcPts val="0"/>
                        </a:spcAft>
                      </a:pPr>
                      <a:endParaRPr lang="zh-CN" sz="1600" kern="100" dirty="0">
                        <a:effectLst/>
                        <a:latin typeface="微软雅黑" panose="020B0503020204020204" pitchFamily="34" charset="-122"/>
                        <a:ea typeface="微软雅黑" panose="020B0503020204020204" pitchFamily="34" charset="-122"/>
                      </a:endParaRPr>
                    </a:p>
                  </a:txBody>
                  <a:tcPr marL="68580" marR="68580" marT="0" marB="0" anchor="ct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altLang="zh-CN" sz="1600" kern="0" dirty="0" smtClean="0">
                          <a:effectLst/>
                          <a:latin typeface="微软雅黑" panose="020B0503020204020204" pitchFamily="34" charset="-122"/>
                          <a:ea typeface="微软雅黑" panose="020B0503020204020204" pitchFamily="34" charset="-122"/>
                        </a:rPr>
                        <a:t>13100</a:t>
                      </a:r>
                      <a:r>
                        <a:rPr lang="en-US" sz="1600" kern="0" dirty="0">
                          <a:effectLst/>
                          <a:latin typeface="微软雅黑" panose="020B0503020204020204" pitchFamily="34" charset="-122"/>
                          <a:ea typeface="微软雅黑" panose="020B0503020204020204" pitchFamily="34" charset="-122"/>
                        </a:rPr>
                        <a:t> </a:t>
                      </a:r>
                      <a:endParaRPr lang="zh-CN" sz="1600" kern="100" dirty="0">
                        <a:effectLst/>
                        <a:latin typeface="微软雅黑" panose="020B0503020204020204" pitchFamily="34" charset="-122"/>
                        <a:ea typeface="微软雅黑" panose="020B0503020204020204" pitchFamily="34" charset="-122"/>
                      </a:endParaRPr>
                    </a:p>
                  </a:txBody>
                  <a:tcPr marL="68580" marR="68580" marT="0" marB="0" anchor="ctr"/>
                </a:tc>
                <a:tc>
                  <a:txBody>
                    <a:bodyPr/>
                    <a:lstStyle/>
                    <a:p>
                      <a:pPr indent="0" algn="ctr">
                        <a:lnSpc>
                          <a:spcPct val="100000"/>
                        </a:lnSpc>
                        <a:spcAft>
                          <a:spcPts val="0"/>
                        </a:spcAft>
                      </a:pPr>
                      <a:r>
                        <a:rPr lang="zh-CN" sz="1600" kern="0" dirty="0">
                          <a:effectLst/>
                          <a:latin typeface="微软雅黑" panose="020B0503020204020204" pitchFamily="34" charset="-122"/>
                          <a:ea typeface="微软雅黑" panose="020B0503020204020204" pitchFamily="34" charset="-122"/>
                        </a:rPr>
                        <a:t>发改委专项资金</a:t>
                      </a:r>
                      <a:endParaRPr lang="zh-CN" sz="1600" kern="100" dirty="0">
                        <a:effectLst/>
                        <a:latin typeface="微软雅黑" panose="020B0503020204020204" pitchFamily="34" charset="-122"/>
                        <a:ea typeface="微软雅黑" panose="020B0503020204020204" pitchFamily="34" charset="-122"/>
                      </a:endParaRPr>
                    </a:p>
                  </a:txBody>
                  <a:tcPr marL="68580" marR="68580" marT="0" marB="0" anchor="ctr"/>
                </a:tc>
                <a:extLst>
                  <a:ext uri="{0D108BD9-81ED-4DB2-BD59-A6C34878D82A}">
                    <a16:rowId xmlns:a16="http://schemas.microsoft.com/office/drawing/2014/main" val="10001"/>
                  </a:ext>
                </a:extLst>
              </a:tr>
              <a:tr h="370840">
                <a:tc rowSpan="7">
                  <a:txBody>
                    <a:bodyPr/>
                    <a:lstStyle/>
                    <a:p>
                      <a:pPr indent="0" algn="ctr">
                        <a:lnSpc>
                          <a:spcPct val="100000"/>
                        </a:lnSpc>
                      </a:pPr>
                      <a:r>
                        <a:rPr lang="zh-CN" altLang="zh-CN" sz="1600" kern="1200" dirty="0" smtClean="0">
                          <a:solidFill>
                            <a:schemeClr val="dk1"/>
                          </a:solidFill>
                          <a:effectLst/>
                          <a:latin typeface="微软雅黑" panose="020B0503020204020204" pitchFamily="34" charset="-122"/>
                          <a:ea typeface="微软雅黑" panose="020B0503020204020204" pitchFamily="34" charset="-122"/>
                          <a:cs typeface="+mn-cs"/>
                        </a:rPr>
                        <a:t>配套费用</a:t>
                      </a:r>
                      <a:endParaRPr lang="zh-CN" altLang="en-US" sz="1600" dirty="0">
                        <a:latin typeface="微软雅黑" panose="020B0503020204020204" pitchFamily="34" charset="-122"/>
                        <a:ea typeface="微软雅黑" panose="020B0503020204020204" pitchFamily="34" charset="-122"/>
                      </a:endParaRPr>
                    </a:p>
                  </a:txBody>
                  <a:tcPr anchor="ctr"/>
                </a:tc>
                <a:tc>
                  <a:txBody>
                    <a:bodyPr/>
                    <a:lstStyle/>
                    <a:p>
                      <a:pPr indent="0" algn="ctr">
                        <a:lnSpc>
                          <a:spcPct val="100000"/>
                        </a:lnSpc>
                        <a:spcAft>
                          <a:spcPts val="0"/>
                        </a:spcAft>
                      </a:pPr>
                      <a:r>
                        <a:rPr lang="zh-CN" sz="1600" kern="0" dirty="0">
                          <a:effectLst/>
                          <a:latin typeface="微软雅黑" panose="020B0503020204020204" pitchFamily="34" charset="-122"/>
                          <a:ea typeface="微软雅黑" panose="020B0503020204020204" pitchFamily="34" charset="-122"/>
                        </a:rPr>
                        <a:t>配套企业捐赠费用</a:t>
                      </a:r>
                      <a:endParaRPr lang="zh-CN" sz="1600" kern="100" dirty="0">
                        <a:effectLst/>
                        <a:latin typeface="微软雅黑" panose="020B0503020204020204" pitchFamily="34" charset="-122"/>
                        <a:ea typeface="微软雅黑" panose="020B0503020204020204" pitchFamily="34" charset="-122"/>
                      </a:endParaRPr>
                    </a:p>
                  </a:txBody>
                  <a:tcPr marL="68580" marR="68580" marT="0" marB="0" anchor="ctr"/>
                </a:tc>
                <a:tc>
                  <a:txBody>
                    <a:bodyPr/>
                    <a:lstStyle/>
                    <a:p>
                      <a:pPr indent="0" algn="ctr">
                        <a:lnSpc>
                          <a:spcPct val="100000"/>
                        </a:lnSpc>
                        <a:spcAft>
                          <a:spcPts val="0"/>
                        </a:spcAft>
                      </a:pPr>
                      <a:r>
                        <a:rPr lang="en-US" sz="1600" kern="0">
                          <a:effectLst/>
                          <a:latin typeface="微软雅黑" panose="020B0503020204020204" pitchFamily="34" charset="-122"/>
                          <a:ea typeface="微软雅黑" panose="020B0503020204020204" pitchFamily="34" charset="-122"/>
                        </a:rPr>
                        <a:t>6000</a:t>
                      </a:r>
                      <a:endParaRPr lang="zh-CN" sz="1600" kern="100">
                        <a:effectLst/>
                        <a:latin typeface="微软雅黑" panose="020B0503020204020204" pitchFamily="34" charset="-122"/>
                        <a:ea typeface="微软雅黑" panose="020B0503020204020204" pitchFamily="34" charset="-122"/>
                      </a:endParaRPr>
                    </a:p>
                  </a:txBody>
                  <a:tcPr marL="68580" marR="68580" marT="0" marB="0" anchor="ctr"/>
                </a:tc>
                <a:tc>
                  <a:txBody>
                    <a:bodyPr/>
                    <a:lstStyle/>
                    <a:p>
                      <a:pPr indent="0" algn="ctr">
                        <a:lnSpc>
                          <a:spcPct val="100000"/>
                        </a:lnSpc>
                        <a:spcAft>
                          <a:spcPts val="0"/>
                        </a:spcAft>
                      </a:pPr>
                      <a:r>
                        <a:rPr lang="zh-CN" sz="1600" kern="0" dirty="0">
                          <a:effectLst/>
                          <a:latin typeface="微软雅黑" panose="020B0503020204020204" pitchFamily="34" charset="-122"/>
                          <a:ea typeface="微软雅黑" panose="020B0503020204020204" pitchFamily="34" charset="-122"/>
                        </a:rPr>
                        <a:t>企业捐赠硬件及软件费用</a:t>
                      </a:r>
                      <a:endParaRPr lang="zh-CN" sz="1600" kern="100" dirty="0">
                        <a:effectLst/>
                        <a:latin typeface="微软雅黑" panose="020B0503020204020204" pitchFamily="34" charset="-122"/>
                        <a:ea typeface="微软雅黑" panose="020B0503020204020204" pitchFamily="34" charset="-122"/>
                      </a:endParaRPr>
                    </a:p>
                  </a:txBody>
                  <a:tcPr marL="68580" marR="68580" marT="0" marB="0" anchor="ctr"/>
                </a:tc>
                <a:extLst>
                  <a:ext uri="{0D108BD9-81ED-4DB2-BD59-A6C34878D82A}">
                    <a16:rowId xmlns:a16="http://schemas.microsoft.com/office/drawing/2014/main" val="10002"/>
                  </a:ext>
                </a:extLst>
              </a:tr>
              <a:tr h="370840">
                <a:tc vMerge="1">
                  <a:txBody>
                    <a:bodyPr/>
                    <a:lstStyle/>
                    <a:p>
                      <a:endParaRPr lang="zh-CN" altLang="en-US"/>
                    </a:p>
                  </a:txBody>
                  <a:tcPr/>
                </a:tc>
                <a:tc>
                  <a:txBody>
                    <a:bodyPr/>
                    <a:lstStyle/>
                    <a:p>
                      <a:pPr indent="0" algn="ctr">
                        <a:lnSpc>
                          <a:spcPct val="100000"/>
                        </a:lnSpc>
                        <a:spcAft>
                          <a:spcPts val="0"/>
                        </a:spcAft>
                      </a:pPr>
                      <a:r>
                        <a:rPr lang="zh-CN" sz="1600" kern="0" dirty="0">
                          <a:effectLst/>
                          <a:latin typeface="微软雅黑" panose="020B0503020204020204" pitchFamily="34" charset="-122"/>
                          <a:ea typeface="微软雅黑" panose="020B0503020204020204" pitchFamily="34" charset="-122"/>
                        </a:rPr>
                        <a:t>配套其他捐赠</a:t>
                      </a:r>
                      <a:endParaRPr lang="zh-CN" sz="1600" kern="100" dirty="0">
                        <a:effectLst/>
                        <a:latin typeface="微软雅黑" panose="020B0503020204020204" pitchFamily="34" charset="-122"/>
                        <a:ea typeface="微软雅黑" panose="020B0503020204020204" pitchFamily="34" charset="-122"/>
                      </a:endParaRPr>
                    </a:p>
                  </a:txBody>
                  <a:tcPr marL="68580" marR="68580" marT="0" marB="0" anchor="ctr"/>
                </a:tc>
                <a:tc>
                  <a:txBody>
                    <a:bodyPr/>
                    <a:lstStyle/>
                    <a:p>
                      <a:pPr indent="0" algn="ctr">
                        <a:lnSpc>
                          <a:spcPct val="100000"/>
                        </a:lnSpc>
                        <a:spcAft>
                          <a:spcPts val="0"/>
                        </a:spcAft>
                      </a:pPr>
                      <a:r>
                        <a:rPr lang="en-US" sz="1600" kern="0" dirty="0">
                          <a:effectLst/>
                          <a:latin typeface="微软雅黑" panose="020B0503020204020204" pitchFamily="34" charset="-122"/>
                          <a:ea typeface="微软雅黑" panose="020B0503020204020204" pitchFamily="34" charset="-122"/>
                        </a:rPr>
                        <a:t>2000</a:t>
                      </a:r>
                      <a:endParaRPr lang="zh-CN" sz="1600" kern="100" dirty="0">
                        <a:effectLst/>
                        <a:latin typeface="微软雅黑" panose="020B0503020204020204" pitchFamily="34" charset="-122"/>
                        <a:ea typeface="微软雅黑" panose="020B0503020204020204" pitchFamily="34" charset="-122"/>
                      </a:endParaRPr>
                    </a:p>
                  </a:txBody>
                  <a:tcPr marL="68580" marR="68580" marT="0" marB="0" anchor="ctr"/>
                </a:tc>
                <a:tc>
                  <a:txBody>
                    <a:bodyPr/>
                    <a:lstStyle/>
                    <a:p>
                      <a:pPr indent="0" algn="ctr">
                        <a:lnSpc>
                          <a:spcPct val="100000"/>
                        </a:lnSpc>
                        <a:spcAft>
                          <a:spcPts val="0"/>
                        </a:spcAft>
                      </a:pPr>
                      <a:r>
                        <a:rPr lang="en-US" sz="1600" kern="0">
                          <a:effectLst/>
                          <a:latin typeface="微软雅黑" panose="020B0503020204020204" pitchFamily="34" charset="-122"/>
                          <a:ea typeface="微软雅黑" panose="020B0503020204020204" pitchFamily="34" charset="-122"/>
                        </a:rPr>
                        <a:t>LEGO</a:t>
                      </a:r>
                      <a:r>
                        <a:rPr lang="zh-CN" sz="1600" kern="0">
                          <a:effectLst/>
                          <a:latin typeface="微软雅黑" panose="020B0503020204020204" pitchFamily="34" charset="-122"/>
                          <a:ea typeface="微软雅黑" panose="020B0503020204020204" pitchFamily="34" charset="-122"/>
                        </a:rPr>
                        <a:t>终身学习实验室，</a:t>
                      </a:r>
                      <a:endParaRPr lang="zh-CN" sz="1600" kern="100">
                        <a:effectLst/>
                        <a:latin typeface="微软雅黑" panose="020B0503020204020204" pitchFamily="34" charset="-122"/>
                        <a:ea typeface="微软雅黑" panose="020B0503020204020204" pitchFamily="34" charset="-122"/>
                      </a:endParaRPr>
                    </a:p>
                    <a:p>
                      <a:pPr indent="0" algn="ctr">
                        <a:lnSpc>
                          <a:spcPct val="100000"/>
                        </a:lnSpc>
                        <a:spcAft>
                          <a:spcPts val="0"/>
                        </a:spcAft>
                      </a:pPr>
                      <a:r>
                        <a:rPr lang="zh-CN" sz="1600" kern="0">
                          <a:effectLst/>
                          <a:latin typeface="微软雅黑" panose="020B0503020204020204" pitchFamily="34" charset="-122"/>
                          <a:ea typeface="微软雅黑" panose="020B0503020204020204" pitchFamily="34" charset="-122"/>
                        </a:rPr>
                        <a:t>创客空间装饰费用捐赠</a:t>
                      </a:r>
                      <a:endParaRPr lang="zh-CN" sz="1600" kern="100">
                        <a:effectLst/>
                        <a:latin typeface="微软雅黑" panose="020B0503020204020204" pitchFamily="34" charset="-122"/>
                        <a:ea typeface="微软雅黑" panose="020B0503020204020204" pitchFamily="34" charset="-122"/>
                      </a:endParaRPr>
                    </a:p>
                  </a:txBody>
                  <a:tcPr marL="68580" marR="68580" marT="0" marB="0" anchor="ctr"/>
                </a:tc>
                <a:extLst>
                  <a:ext uri="{0D108BD9-81ED-4DB2-BD59-A6C34878D82A}">
                    <a16:rowId xmlns:a16="http://schemas.microsoft.com/office/drawing/2014/main" val="10003"/>
                  </a:ext>
                </a:extLst>
              </a:tr>
              <a:tr h="370840">
                <a:tc vMerge="1">
                  <a:txBody>
                    <a:bodyPr/>
                    <a:lstStyle/>
                    <a:p>
                      <a:endParaRPr lang="zh-CN" altLang="en-US"/>
                    </a:p>
                  </a:txBody>
                  <a:tcPr/>
                </a:tc>
                <a:tc>
                  <a:txBody>
                    <a:bodyPr/>
                    <a:lstStyle/>
                    <a:p>
                      <a:pPr indent="0" algn="ctr">
                        <a:lnSpc>
                          <a:spcPct val="100000"/>
                        </a:lnSpc>
                        <a:spcAft>
                          <a:spcPts val="0"/>
                        </a:spcAft>
                      </a:pPr>
                      <a:r>
                        <a:rPr lang="zh-CN" sz="1600" kern="0" dirty="0">
                          <a:effectLst/>
                          <a:latin typeface="微软雅黑" panose="020B0503020204020204" pitchFamily="34" charset="-122"/>
                          <a:ea typeface="微软雅黑" panose="020B0503020204020204" pitchFamily="34" charset="-122"/>
                        </a:rPr>
                        <a:t>配套基建费用</a:t>
                      </a:r>
                      <a:endParaRPr lang="zh-CN" sz="1600" kern="100" dirty="0">
                        <a:effectLst/>
                        <a:latin typeface="微软雅黑" panose="020B0503020204020204" pitchFamily="34" charset="-122"/>
                        <a:ea typeface="微软雅黑" panose="020B0503020204020204" pitchFamily="34" charset="-122"/>
                      </a:endParaRPr>
                    </a:p>
                  </a:txBody>
                  <a:tcPr marL="68580" marR="68580" marT="0" marB="0" anchor="ctr"/>
                </a:tc>
                <a:tc>
                  <a:txBody>
                    <a:bodyPr/>
                    <a:lstStyle/>
                    <a:p>
                      <a:pPr indent="0" algn="ctr">
                        <a:lnSpc>
                          <a:spcPct val="100000"/>
                        </a:lnSpc>
                        <a:spcAft>
                          <a:spcPts val="0"/>
                        </a:spcAft>
                      </a:pPr>
                      <a:r>
                        <a:rPr lang="en-US" sz="1600" kern="0" dirty="0">
                          <a:effectLst/>
                          <a:latin typeface="微软雅黑" panose="020B0503020204020204" pitchFamily="34" charset="-122"/>
                          <a:ea typeface="微软雅黑" panose="020B0503020204020204" pitchFamily="34" charset="-122"/>
                        </a:rPr>
                        <a:t>10000</a:t>
                      </a:r>
                      <a:endParaRPr lang="zh-CN" sz="1600" kern="100" dirty="0">
                        <a:effectLst/>
                        <a:latin typeface="微软雅黑" panose="020B0503020204020204" pitchFamily="34" charset="-122"/>
                        <a:ea typeface="微软雅黑" panose="020B0503020204020204" pitchFamily="34" charset="-122"/>
                      </a:endParaRPr>
                    </a:p>
                  </a:txBody>
                  <a:tcPr marL="68580" marR="68580" marT="0" marB="0" anchor="ctr"/>
                </a:tc>
                <a:tc>
                  <a:txBody>
                    <a:bodyPr/>
                    <a:lstStyle/>
                    <a:p>
                      <a:pPr indent="0" algn="ctr">
                        <a:lnSpc>
                          <a:spcPct val="100000"/>
                        </a:lnSpc>
                        <a:spcAft>
                          <a:spcPts val="0"/>
                        </a:spcAft>
                      </a:pPr>
                      <a:r>
                        <a:rPr lang="en-US" sz="1600" kern="0">
                          <a:effectLst/>
                          <a:latin typeface="微软雅黑" panose="020B0503020204020204" pitchFamily="34" charset="-122"/>
                          <a:ea typeface="微软雅黑" panose="020B0503020204020204" pitchFamily="34" charset="-122"/>
                        </a:rPr>
                        <a:t>16500</a:t>
                      </a:r>
                      <a:r>
                        <a:rPr lang="zh-CN" sz="1600" kern="0">
                          <a:effectLst/>
                          <a:latin typeface="微软雅黑" panose="020B0503020204020204" pitchFamily="34" charset="-122"/>
                          <a:ea typeface="微软雅黑" panose="020B0503020204020204" pitchFamily="34" charset="-122"/>
                        </a:rPr>
                        <a:t>平方米的建筑面积</a:t>
                      </a:r>
                      <a:endParaRPr lang="zh-CN" sz="1600" kern="100">
                        <a:effectLst/>
                        <a:latin typeface="微软雅黑" panose="020B0503020204020204" pitchFamily="34" charset="-122"/>
                        <a:ea typeface="微软雅黑" panose="020B0503020204020204" pitchFamily="34" charset="-122"/>
                      </a:endParaRPr>
                    </a:p>
                  </a:txBody>
                  <a:tcPr marL="68580" marR="68580" marT="0" marB="0" anchor="ctr"/>
                </a:tc>
                <a:extLst>
                  <a:ext uri="{0D108BD9-81ED-4DB2-BD59-A6C34878D82A}">
                    <a16:rowId xmlns:a16="http://schemas.microsoft.com/office/drawing/2014/main" val="10004"/>
                  </a:ext>
                </a:extLst>
              </a:tr>
              <a:tr h="370840">
                <a:tc vMerge="1">
                  <a:txBody>
                    <a:bodyPr/>
                    <a:lstStyle/>
                    <a:p>
                      <a:endParaRPr lang="zh-CN" altLang="en-US"/>
                    </a:p>
                  </a:txBody>
                  <a:tcPr/>
                </a:tc>
                <a:tc>
                  <a:txBody>
                    <a:bodyPr/>
                    <a:lstStyle/>
                    <a:p>
                      <a:pPr indent="0" algn="ctr">
                        <a:lnSpc>
                          <a:spcPct val="100000"/>
                        </a:lnSpc>
                        <a:spcAft>
                          <a:spcPts val="0"/>
                        </a:spcAft>
                      </a:pPr>
                      <a:r>
                        <a:rPr lang="zh-CN" sz="1600" kern="0" dirty="0">
                          <a:effectLst/>
                          <a:latin typeface="微软雅黑" panose="020B0503020204020204" pitchFamily="34" charset="-122"/>
                          <a:ea typeface="微软雅黑" panose="020B0503020204020204" pitchFamily="34" charset="-122"/>
                        </a:rPr>
                        <a:t>其他建设及教改项目</a:t>
                      </a:r>
                      <a:endParaRPr lang="zh-CN" sz="1600" kern="100" dirty="0">
                        <a:effectLst/>
                        <a:latin typeface="微软雅黑" panose="020B0503020204020204" pitchFamily="34" charset="-122"/>
                        <a:ea typeface="微软雅黑" panose="020B0503020204020204" pitchFamily="34" charset="-122"/>
                      </a:endParaRPr>
                    </a:p>
                  </a:txBody>
                  <a:tcPr marL="68580" marR="68580" marT="0" marB="0" anchor="ctr"/>
                </a:tc>
                <a:tc>
                  <a:txBody>
                    <a:bodyPr/>
                    <a:lstStyle/>
                    <a:p>
                      <a:pPr indent="0" algn="ctr">
                        <a:lnSpc>
                          <a:spcPct val="100000"/>
                        </a:lnSpc>
                        <a:spcAft>
                          <a:spcPts val="0"/>
                        </a:spcAft>
                      </a:pPr>
                      <a:r>
                        <a:rPr lang="en-US" sz="1600" kern="0" dirty="0">
                          <a:effectLst/>
                          <a:latin typeface="微软雅黑" panose="020B0503020204020204" pitchFamily="34" charset="-122"/>
                          <a:ea typeface="微软雅黑" panose="020B0503020204020204" pitchFamily="34" charset="-122"/>
                        </a:rPr>
                        <a:t>6000</a:t>
                      </a:r>
                      <a:endParaRPr lang="zh-CN" sz="1600" kern="100" dirty="0">
                        <a:effectLst/>
                        <a:latin typeface="微软雅黑" panose="020B0503020204020204" pitchFamily="34" charset="-122"/>
                        <a:ea typeface="微软雅黑" panose="020B0503020204020204" pitchFamily="34" charset="-122"/>
                      </a:endParaRPr>
                    </a:p>
                  </a:txBody>
                  <a:tcPr marL="68580" marR="68580" marT="0" marB="0" anchor="ctr"/>
                </a:tc>
                <a:tc>
                  <a:txBody>
                    <a:bodyPr/>
                    <a:lstStyle/>
                    <a:p>
                      <a:pPr indent="0" algn="ctr">
                        <a:lnSpc>
                          <a:spcPct val="100000"/>
                        </a:lnSpc>
                        <a:spcAft>
                          <a:spcPts val="0"/>
                        </a:spcAft>
                      </a:pPr>
                      <a:r>
                        <a:rPr lang="zh-CN" sz="1600" kern="0" dirty="0">
                          <a:effectLst/>
                          <a:latin typeface="微软雅黑" panose="020B0503020204020204" pitchFamily="34" charset="-122"/>
                          <a:ea typeface="微软雅黑" panose="020B0503020204020204" pitchFamily="34" charset="-122"/>
                        </a:rPr>
                        <a:t>财政部条件改善项目</a:t>
                      </a:r>
                      <a:r>
                        <a:rPr lang="en-US" sz="1600" kern="0" dirty="0">
                          <a:effectLst/>
                          <a:latin typeface="微软雅黑" panose="020B0503020204020204" pitchFamily="34" charset="-122"/>
                          <a:ea typeface="微软雅黑" panose="020B0503020204020204" pitchFamily="34" charset="-122"/>
                        </a:rPr>
                        <a:t>4000</a:t>
                      </a:r>
                      <a:r>
                        <a:rPr lang="zh-CN" sz="1600" kern="0" dirty="0">
                          <a:effectLst/>
                          <a:latin typeface="微软雅黑" panose="020B0503020204020204" pitchFamily="34" charset="-122"/>
                          <a:ea typeface="微软雅黑" panose="020B0503020204020204" pitchFamily="34" charset="-122"/>
                        </a:rPr>
                        <a:t>万元</a:t>
                      </a:r>
                      <a:r>
                        <a:rPr lang="zh-CN" sz="1600" kern="0" dirty="0" smtClean="0">
                          <a:effectLst/>
                          <a:latin typeface="微软雅黑" panose="020B0503020204020204" pitchFamily="34" charset="-122"/>
                          <a:ea typeface="微软雅黑" panose="020B0503020204020204" pitchFamily="34" charset="-122"/>
                        </a:rPr>
                        <a:t>，其他</a:t>
                      </a:r>
                      <a:r>
                        <a:rPr lang="zh-CN" sz="1600" kern="0" dirty="0">
                          <a:effectLst/>
                          <a:latin typeface="微软雅黑" panose="020B0503020204020204" pitchFamily="34" charset="-122"/>
                          <a:ea typeface="微软雅黑" panose="020B0503020204020204" pitchFamily="34" charset="-122"/>
                        </a:rPr>
                        <a:t>项目约</a:t>
                      </a:r>
                      <a:r>
                        <a:rPr lang="en-US" sz="1600" kern="0" dirty="0">
                          <a:effectLst/>
                          <a:latin typeface="微软雅黑" panose="020B0503020204020204" pitchFamily="34" charset="-122"/>
                          <a:ea typeface="微软雅黑" panose="020B0503020204020204" pitchFamily="34" charset="-122"/>
                        </a:rPr>
                        <a:t>2000</a:t>
                      </a:r>
                      <a:r>
                        <a:rPr lang="zh-CN" sz="1600" kern="0" dirty="0">
                          <a:effectLst/>
                          <a:latin typeface="微软雅黑" panose="020B0503020204020204" pitchFamily="34" charset="-122"/>
                          <a:ea typeface="微软雅黑" panose="020B0503020204020204" pitchFamily="34" charset="-122"/>
                        </a:rPr>
                        <a:t>万元</a:t>
                      </a:r>
                      <a:endParaRPr lang="zh-CN" sz="1600" kern="100" dirty="0">
                        <a:effectLst/>
                        <a:latin typeface="微软雅黑" panose="020B0503020204020204" pitchFamily="34" charset="-122"/>
                        <a:ea typeface="微软雅黑" panose="020B0503020204020204" pitchFamily="34" charset="-122"/>
                      </a:endParaRPr>
                    </a:p>
                  </a:txBody>
                  <a:tcPr marL="68580" marR="68580" marT="0" marB="0" anchor="ctr"/>
                </a:tc>
                <a:extLst>
                  <a:ext uri="{0D108BD9-81ED-4DB2-BD59-A6C34878D82A}">
                    <a16:rowId xmlns:a16="http://schemas.microsoft.com/office/drawing/2014/main" val="10005"/>
                  </a:ext>
                </a:extLst>
              </a:tr>
              <a:tr h="370840">
                <a:tc vMerge="1">
                  <a:txBody>
                    <a:bodyPr/>
                    <a:lstStyle/>
                    <a:p>
                      <a:endParaRPr lang="zh-CN" altLang="en-US"/>
                    </a:p>
                  </a:txBody>
                  <a:tcPr/>
                </a:tc>
                <a:tc>
                  <a:txBody>
                    <a:bodyPr/>
                    <a:lstStyle/>
                    <a:p>
                      <a:pPr indent="0" algn="ctr">
                        <a:lnSpc>
                          <a:spcPct val="100000"/>
                        </a:lnSpc>
                        <a:spcAft>
                          <a:spcPts val="0"/>
                        </a:spcAft>
                      </a:pPr>
                      <a:r>
                        <a:rPr lang="zh-CN" sz="1600" kern="0">
                          <a:effectLst/>
                          <a:latin typeface="微软雅黑" panose="020B0503020204020204" pitchFamily="34" charset="-122"/>
                          <a:ea typeface="微软雅黑" panose="020B0503020204020204" pitchFamily="34" charset="-122"/>
                        </a:rPr>
                        <a:t>正式职工及合同制人员费用</a:t>
                      </a:r>
                      <a:endParaRPr lang="zh-CN" sz="1600" kern="100">
                        <a:effectLst/>
                        <a:latin typeface="微软雅黑" panose="020B0503020204020204" pitchFamily="34" charset="-122"/>
                        <a:ea typeface="微软雅黑" panose="020B0503020204020204" pitchFamily="34" charset="-122"/>
                      </a:endParaRPr>
                    </a:p>
                  </a:txBody>
                  <a:tcPr marL="68580" marR="68580" marT="0" marB="0" anchor="ctr"/>
                </a:tc>
                <a:tc>
                  <a:txBody>
                    <a:bodyPr/>
                    <a:lstStyle/>
                    <a:p>
                      <a:pPr indent="0" algn="ctr">
                        <a:lnSpc>
                          <a:spcPct val="100000"/>
                        </a:lnSpc>
                        <a:spcAft>
                          <a:spcPts val="0"/>
                        </a:spcAft>
                      </a:pPr>
                      <a:r>
                        <a:rPr lang="en-US" sz="1600" kern="0" dirty="0">
                          <a:effectLst/>
                          <a:latin typeface="微软雅黑" panose="020B0503020204020204" pitchFamily="34" charset="-122"/>
                          <a:ea typeface="微软雅黑" panose="020B0503020204020204" pitchFamily="34" charset="-122"/>
                        </a:rPr>
                        <a:t>5000</a:t>
                      </a:r>
                      <a:endParaRPr lang="zh-CN" sz="1600" kern="100" dirty="0">
                        <a:effectLst/>
                        <a:latin typeface="微软雅黑" panose="020B0503020204020204" pitchFamily="34" charset="-122"/>
                        <a:ea typeface="微软雅黑" panose="020B0503020204020204" pitchFamily="34" charset="-122"/>
                      </a:endParaRPr>
                    </a:p>
                  </a:txBody>
                  <a:tcPr marL="68580" marR="68580" marT="0" marB="0" anchor="ctr"/>
                </a:tc>
                <a:tc>
                  <a:txBody>
                    <a:bodyPr/>
                    <a:lstStyle/>
                    <a:p>
                      <a:pPr indent="0" algn="ctr">
                        <a:lnSpc>
                          <a:spcPct val="100000"/>
                        </a:lnSpc>
                        <a:spcAft>
                          <a:spcPts val="0"/>
                        </a:spcAft>
                      </a:pPr>
                      <a:r>
                        <a:rPr lang="zh-CN" sz="1600" kern="0" dirty="0">
                          <a:effectLst/>
                          <a:latin typeface="微软雅黑" panose="020B0503020204020204" pitchFamily="34" charset="-122"/>
                          <a:ea typeface="微软雅黑" panose="020B0503020204020204" pitchFamily="34" charset="-122"/>
                        </a:rPr>
                        <a:t>每年约</a:t>
                      </a:r>
                      <a:r>
                        <a:rPr lang="en-US" sz="1600" kern="0" dirty="0">
                          <a:effectLst/>
                          <a:latin typeface="微软雅黑" panose="020B0503020204020204" pitchFamily="34" charset="-122"/>
                          <a:ea typeface="微软雅黑" panose="020B0503020204020204" pitchFamily="34" charset="-122"/>
                        </a:rPr>
                        <a:t>1600</a:t>
                      </a:r>
                      <a:r>
                        <a:rPr lang="zh-CN" sz="1600" kern="0" dirty="0">
                          <a:effectLst/>
                          <a:latin typeface="微软雅黑" panose="020B0503020204020204" pitchFamily="34" charset="-122"/>
                          <a:ea typeface="微软雅黑" panose="020B0503020204020204" pitchFamily="34" charset="-122"/>
                        </a:rPr>
                        <a:t>万元</a:t>
                      </a:r>
                      <a:endParaRPr lang="zh-CN" sz="1600" kern="100" dirty="0">
                        <a:effectLst/>
                        <a:latin typeface="微软雅黑" panose="020B0503020204020204" pitchFamily="34" charset="-122"/>
                        <a:ea typeface="微软雅黑" panose="020B0503020204020204" pitchFamily="34" charset="-122"/>
                      </a:endParaRPr>
                    </a:p>
                  </a:txBody>
                  <a:tcPr marL="68580" marR="68580" marT="0" marB="0" anchor="ctr"/>
                </a:tc>
                <a:extLst>
                  <a:ext uri="{0D108BD9-81ED-4DB2-BD59-A6C34878D82A}">
                    <a16:rowId xmlns:a16="http://schemas.microsoft.com/office/drawing/2014/main" val="10006"/>
                  </a:ext>
                </a:extLst>
              </a:tr>
              <a:tr h="370840">
                <a:tc vMerge="1">
                  <a:txBody>
                    <a:bodyPr/>
                    <a:lstStyle/>
                    <a:p>
                      <a:endParaRPr lang="zh-CN" altLang="en-US"/>
                    </a:p>
                  </a:txBody>
                  <a:tcPr/>
                </a:tc>
                <a:tc>
                  <a:txBody>
                    <a:bodyPr/>
                    <a:lstStyle/>
                    <a:p>
                      <a:pPr indent="0" algn="ctr">
                        <a:lnSpc>
                          <a:spcPct val="100000"/>
                        </a:lnSpc>
                        <a:spcAft>
                          <a:spcPts val="0"/>
                        </a:spcAft>
                      </a:pPr>
                      <a:r>
                        <a:rPr lang="zh-CN" sz="1600" kern="0">
                          <a:effectLst/>
                          <a:latin typeface="微软雅黑" panose="020B0503020204020204" pitchFamily="34" charset="-122"/>
                          <a:ea typeface="微软雅黑" panose="020B0503020204020204" pitchFamily="34" charset="-122"/>
                        </a:rPr>
                        <a:t>校拨运行经费</a:t>
                      </a:r>
                      <a:endParaRPr lang="zh-CN" sz="1600" kern="100">
                        <a:effectLst/>
                        <a:latin typeface="微软雅黑" panose="020B0503020204020204" pitchFamily="34" charset="-122"/>
                        <a:ea typeface="微软雅黑" panose="020B0503020204020204" pitchFamily="34" charset="-122"/>
                      </a:endParaRPr>
                    </a:p>
                  </a:txBody>
                  <a:tcPr marL="68580" marR="68580" marT="0" marB="0" anchor="ctr"/>
                </a:tc>
                <a:tc>
                  <a:txBody>
                    <a:bodyPr/>
                    <a:lstStyle/>
                    <a:p>
                      <a:pPr indent="0" algn="ctr">
                        <a:lnSpc>
                          <a:spcPct val="100000"/>
                        </a:lnSpc>
                        <a:spcAft>
                          <a:spcPts val="0"/>
                        </a:spcAft>
                      </a:pPr>
                      <a:r>
                        <a:rPr lang="en-US" sz="1600" kern="0" dirty="0">
                          <a:effectLst/>
                          <a:latin typeface="微软雅黑" panose="020B0503020204020204" pitchFamily="34" charset="-122"/>
                          <a:ea typeface="微软雅黑" panose="020B0503020204020204" pitchFamily="34" charset="-122"/>
                        </a:rPr>
                        <a:t>1000</a:t>
                      </a:r>
                      <a:endParaRPr lang="zh-CN" sz="1600" kern="100" dirty="0">
                        <a:effectLst/>
                        <a:latin typeface="微软雅黑" panose="020B0503020204020204" pitchFamily="34" charset="-122"/>
                        <a:ea typeface="微软雅黑" panose="020B0503020204020204" pitchFamily="34" charset="-122"/>
                      </a:endParaRPr>
                    </a:p>
                  </a:txBody>
                  <a:tcPr marL="68580" marR="68580" marT="0" marB="0" anchor="ctr"/>
                </a:tc>
                <a:tc>
                  <a:txBody>
                    <a:bodyPr/>
                    <a:lstStyle/>
                    <a:p>
                      <a:pPr indent="0" algn="ctr">
                        <a:lnSpc>
                          <a:spcPct val="100000"/>
                        </a:lnSpc>
                        <a:spcAft>
                          <a:spcPts val="0"/>
                        </a:spcAft>
                      </a:pPr>
                      <a:r>
                        <a:rPr lang="zh-CN" sz="1600" kern="0" dirty="0">
                          <a:effectLst/>
                          <a:latin typeface="微软雅黑" panose="020B0503020204020204" pitchFamily="34" charset="-122"/>
                          <a:ea typeface="微软雅黑" panose="020B0503020204020204" pitchFamily="34" charset="-122"/>
                        </a:rPr>
                        <a:t>每年</a:t>
                      </a:r>
                      <a:r>
                        <a:rPr lang="en-US" sz="1600" kern="0" dirty="0">
                          <a:effectLst/>
                          <a:latin typeface="微软雅黑" panose="020B0503020204020204" pitchFamily="34" charset="-122"/>
                          <a:ea typeface="微软雅黑" panose="020B0503020204020204" pitchFamily="34" charset="-122"/>
                        </a:rPr>
                        <a:t>300</a:t>
                      </a:r>
                      <a:r>
                        <a:rPr lang="zh-CN" sz="1600" kern="0" dirty="0">
                          <a:effectLst/>
                          <a:latin typeface="微软雅黑" panose="020B0503020204020204" pitchFamily="34" charset="-122"/>
                          <a:ea typeface="微软雅黑" panose="020B0503020204020204" pitchFamily="34" charset="-122"/>
                        </a:rPr>
                        <a:t>余万元</a:t>
                      </a:r>
                      <a:endParaRPr lang="zh-CN" sz="1600" kern="100" dirty="0">
                        <a:effectLst/>
                        <a:latin typeface="微软雅黑" panose="020B0503020204020204" pitchFamily="34" charset="-122"/>
                        <a:ea typeface="微软雅黑" panose="020B0503020204020204" pitchFamily="34" charset="-122"/>
                      </a:endParaRPr>
                    </a:p>
                  </a:txBody>
                  <a:tcPr marL="68580" marR="68580" marT="0" marB="0" anchor="ctr"/>
                </a:tc>
                <a:extLst>
                  <a:ext uri="{0D108BD9-81ED-4DB2-BD59-A6C34878D82A}">
                    <a16:rowId xmlns:a16="http://schemas.microsoft.com/office/drawing/2014/main" val="10007"/>
                  </a:ext>
                </a:extLst>
              </a:tr>
              <a:tr h="370840">
                <a:tc vMerge="1">
                  <a:txBody>
                    <a:bodyPr/>
                    <a:lstStyle/>
                    <a:p>
                      <a:endParaRPr lang="zh-CN" altLang="en-US" dirty="0"/>
                    </a:p>
                  </a:txBody>
                  <a:tcPr/>
                </a:tc>
                <a:tc>
                  <a:txBody>
                    <a:bodyPr/>
                    <a:lstStyle/>
                    <a:p>
                      <a:pPr indent="0" algn="ctr">
                        <a:lnSpc>
                          <a:spcPct val="100000"/>
                        </a:lnSpc>
                        <a:spcAft>
                          <a:spcPts val="0"/>
                        </a:spcAft>
                      </a:pPr>
                      <a:r>
                        <a:rPr lang="zh-CN" sz="1600" kern="0">
                          <a:effectLst/>
                          <a:latin typeface="微软雅黑" panose="020B0503020204020204" pitchFamily="34" charset="-122"/>
                          <a:ea typeface="微软雅黑" panose="020B0503020204020204" pitchFamily="34" charset="-122"/>
                        </a:rPr>
                        <a:t>自筹资金</a:t>
                      </a:r>
                      <a:endParaRPr lang="zh-CN" sz="1600" kern="100">
                        <a:effectLst/>
                        <a:latin typeface="微软雅黑" panose="020B0503020204020204" pitchFamily="34" charset="-122"/>
                        <a:ea typeface="微软雅黑" panose="020B0503020204020204" pitchFamily="34" charset="-122"/>
                      </a:endParaRPr>
                    </a:p>
                  </a:txBody>
                  <a:tcPr marL="68580" marR="68580" marT="0" marB="0" anchor="ctr"/>
                </a:tc>
                <a:tc>
                  <a:txBody>
                    <a:bodyPr/>
                    <a:lstStyle/>
                    <a:p>
                      <a:pPr indent="0" algn="ctr">
                        <a:lnSpc>
                          <a:spcPct val="100000"/>
                        </a:lnSpc>
                        <a:spcAft>
                          <a:spcPts val="0"/>
                        </a:spcAft>
                      </a:pPr>
                      <a:r>
                        <a:rPr lang="en-US" sz="1600" kern="0">
                          <a:effectLst/>
                          <a:latin typeface="微软雅黑" panose="020B0503020204020204" pitchFamily="34" charset="-122"/>
                          <a:ea typeface="微软雅黑" panose="020B0503020204020204" pitchFamily="34" charset="-122"/>
                        </a:rPr>
                        <a:t>6000</a:t>
                      </a:r>
                      <a:endParaRPr lang="zh-CN" sz="1600" kern="100">
                        <a:effectLst/>
                        <a:latin typeface="微软雅黑" panose="020B0503020204020204" pitchFamily="34" charset="-122"/>
                        <a:ea typeface="微软雅黑" panose="020B0503020204020204" pitchFamily="34" charset="-122"/>
                      </a:endParaRPr>
                    </a:p>
                  </a:txBody>
                  <a:tcPr marL="68580" marR="68580" marT="0" marB="0" anchor="ctr"/>
                </a:tc>
                <a:tc>
                  <a:txBody>
                    <a:bodyPr/>
                    <a:lstStyle/>
                    <a:p>
                      <a:pPr indent="0" algn="ctr">
                        <a:lnSpc>
                          <a:spcPct val="100000"/>
                        </a:lnSpc>
                        <a:spcAft>
                          <a:spcPts val="0"/>
                        </a:spcAft>
                      </a:pPr>
                      <a:r>
                        <a:rPr lang="zh-CN" sz="1600" kern="0" dirty="0">
                          <a:effectLst/>
                          <a:latin typeface="微软雅黑" panose="020B0503020204020204" pitchFamily="34" charset="-122"/>
                          <a:ea typeface="微软雅黑" panose="020B0503020204020204" pitchFamily="34" charset="-122"/>
                        </a:rPr>
                        <a:t>每年</a:t>
                      </a:r>
                      <a:r>
                        <a:rPr lang="en-US" sz="1600" kern="0" dirty="0">
                          <a:effectLst/>
                          <a:latin typeface="微软雅黑" panose="020B0503020204020204" pitchFamily="34" charset="-122"/>
                          <a:ea typeface="微软雅黑" panose="020B0503020204020204" pitchFamily="34" charset="-122"/>
                        </a:rPr>
                        <a:t>2000</a:t>
                      </a:r>
                      <a:r>
                        <a:rPr lang="zh-CN" sz="1600" kern="0" dirty="0">
                          <a:effectLst/>
                          <a:latin typeface="微软雅黑" panose="020B0503020204020204" pitchFamily="34" charset="-122"/>
                          <a:ea typeface="微软雅黑" panose="020B0503020204020204" pitchFamily="34" charset="-122"/>
                        </a:rPr>
                        <a:t>万元</a:t>
                      </a:r>
                      <a:endParaRPr lang="zh-CN" sz="1600" kern="100" dirty="0">
                        <a:effectLst/>
                        <a:latin typeface="微软雅黑" panose="020B0503020204020204" pitchFamily="34" charset="-122"/>
                        <a:ea typeface="微软雅黑" panose="020B0503020204020204" pitchFamily="34" charset="-122"/>
                      </a:endParaRPr>
                    </a:p>
                  </a:txBody>
                  <a:tcPr marL="68580" marR="68580" marT="0" marB="0" anchor="ctr"/>
                </a:tc>
                <a:extLst>
                  <a:ext uri="{0D108BD9-81ED-4DB2-BD59-A6C34878D82A}">
                    <a16:rowId xmlns:a16="http://schemas.microsoft.com/office/drawing/2014/main" val="10008"/>
                  </a:ext>
                </a:extLst>
              </a:tr>
              <a:tr h="370840">
                <a:tc gridSpan="2">
                  <a:txBody>
                    <a:bodyPr/>
                    <a:lstStyle/>
                    <a:p>
                      <a:pPr indent="0" algn="ctr">
                        <a:lnSpc>
                          <a:spcPct val="100000"/>
                        </a:lnSpc>
                        <a:spcAft>
                          <a:spcPts val="0"/>
                        </a:spcAft>
                      </a:pPr>
                      <a:r>
                        <a:rPr lang="zh-CN" sz="1600" kern="0" dirty="0">
                          <a:effectLst/>
                          <a:latin typeface="微软雅黑" panose="020B0503020204020204" pitchFamily="34" charset="-122"/>
                          <a:ea typeface="微软雅黑" panose="020B0503020204020204" pitchFamily="34" charset="-122"/>
                        </a:rPr>
                        <a:t>建设费用合计</a:t>
                      </a:r>
                      <a:endParaRPr lang="zh-CN" sz="1600" kern="100" dirty="0">
                        <a:effectLst/>
                        <a:latin typeface="微软雅黑" panose="020B0503020204020204" pitchFamily="34" charset="-122"/>
                        <a:ea typeface="微软雅黑" panose="020B0503020204020204" pitchFamily="34" charset="-122"/>
                      </a:endParaRPr>
                    </a:p>
                  </a:txBody>
                  <a:tcPr marL="68580" marR="68580" marT="0" marB="0" anchor="ctr"/>
                </a:tc>
                <a:tc hMerge="1">
                  <a:txBody>
                    <a:bodyPr/>
                    <a:lstStyle/>
                    <a:p>
                      <a:pPr indent="304800" algn="r">
                        <a:lnSpc>
                          <a:spcPct val="150000"/>
                        </a:lnSpc>
                        <a:spcAft>
                          <a:spcPts val="0"/>
                        </a:spcAft>
                      </a:pPr>
                      <a:endParaRPr lang="zh-CN" sz="12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altLang="zh-CN" sz="1600" kern="0" dirty="0" smtClean="0">
                          <a:effectLst/>
                          <a:latin typeface="微软雅黑" panose="020B0503020204020204" pitchFamily="34" charset="-122"/>
                          <a:ea typeface="微软雅黑" panose="020B0503020204020204" pitchFamily="34" charset="-122"/>
                        </a:rPr>
                        <a:t>49100</a:t>
                      </a:r>
                      <a:r>
                        <a:rPr lang="en-US" sz="1600" kern="0" dirty="0">
                          <a:effectLst/>
                          <a:latin typeface="微软雅黑" panose="020B0503020204020204" pitchFamily="34" charset="-122"/>
                          <a:ea typeface="微软雅黑" panose="020B0503020204020204" pitchFamily="34" charset="-122"/>
                        </a:rPr>
                        <a:t> </a:t>
                      </a:r>
                      <a:endParaRPr lang="zh-CN" sz="1600" kern="100" dirty="0">
                        <a:effectLst/>
                        <a:latin typeface="微软雅黑" panose="020B0503020204020204" pitchFamily="34" charset="-122"/>
                        <a:ea typeface="微软雅黑" panose="020B0503020204020204" pitchFamily="34" charset="-122"/>
                      </a:endParaRPr>
                    </a:p>
                  </a:txBody>
                  <a:tcPr marL="68580" marR="68580" marT="0" marB="0" anchor="ctr"/>
                </a:tc>
                <a:tc>
                  <a:txBody>
                    <a:bodyPr/>
                    <a:lstStyle/>
                    <a:p>
                      <a:pPr indent="0" algn="ctr">
                        <a:lnSpc>
                          <a:spcPct val="100000"/>
                        </a:lnSpc>
                      </a:pPr>
                      <a:endParaRPr lang="zh-CN" altLang="en-US" sz="1600" dirty="0">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10009"/>
                  </a:ext>
                </a:extLst>
              </a:tr>
            </a:tbl>
          </a:graphicData>
        </a:graphic>
      </p:graphicFrame>
      <p:sp>
        <p:nvSpPr>
          <p:cNvPr id="10" name="内容占位符 4"/>
          <p:cNvSpPr txBox="1">
            <a:spLocks/>
          </p:cNvSpPr>
          <p:nvPr/>
        </p:nvSpPr>
        <p:spPr>
          <a:xfrm>
            <a:off x="1355381" y="1367263"/>
            <a:ext cx="7179020" cy="436787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微软雅黑" panose="020B0503020204020204" pitchFamily="34" charset="-122"/>
                <a:ea typeface="微软雅黑" panose="020B0503020204020204" pitchFamily="34" charset="-122"/>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微软雅黑" panose="020B0503020204020204" pitchFamily="34" charset="-122"/>
                <a:ea typeface="微软雅黑" panose="020B0503020204020204" pitchFamily="34" charset="-122"/>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微软雅黑" panose="020B0503020204020204" pitchFamily="34" charset="-122"/>
                <a:ea typeface="微软雅黑" panose="020B0503020204020204" pitchFamily="34" charset="-122"/>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微软雅黑" panose="020B0503020204020204" pitchFamily="34" charset="-122"/>
                <a:ea typeface="微软雅黑" panose="020B0503020204020204" pitchFamily="34" charset="-122"/>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微软雅黑" panose="020B0503020204020204" pitchFamily="34" charset="-122"/>
                <a:ea typeface="微软雅黑" panose="020B0503020204020204" pitchFamily="34" charset="-122"/>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a:buFont typeface="Wingdings" panose="05000000000000000000" pitchFamily="2" charset="2"/>
              <a:buChar char="u"/>
            </a:pPr>
            <a:r>
              <a:rPr lang="zh-CN" altLang="en-US" dirty="0"/>
              <a:t>本项目建设周期</a:t>
            </a:r>
            <a:r>
              <a:rPr lang="en-US" altLang="zh-CN" dirty="0"/>
              <a:t>3</a:t>
            </a:r>
            <a:r>
              <a:rPr lang="zh-CN" altLang="en-US" dirty="0"/>
              <a:t>年，</a:t>
            </a:r>
            <a:r>
              <a:rPr lang="en-US" altLang="zh-CN" dirty="0"/>
              <a:t>2016</a:t>
            </a:r>
            <a:r>
              <a:rPr lang="zh-CN" altLang="en-US" dirty="0"/>
              <a:t>年</a:t>
            </a:r>
            <a:r>
              <a:rPr lang="en-US" altLang="zh-CN" dirty="0"/>
              <a:t>1</a:t>
            </a:r>
            <a:r>
              <a:rPr lang="zh-CN" altLang="en-US" dirty="0"/>
              <a:t>月到</a:t>
            </a:r>
            <a:r>
              <a:rPr lang="en-US" altLang="zh-CN" dirty="0"/>
              <a:t>2018</a:t>
            </a:r>
            <a:r>
              <a:rPr lang="zh-CN" altLang="en-US" dirty="0"/>
              <a:t>年</a:t>
            </a:r>
            <a:r>
              <a:rPr lang="en-US" altLang="zh-CN" dirty="0"/>
              <a:t>1</a:t>
            </a:r>
            <a:r>
              <a:rPr lang="zh-CN" altLang="en-US" dirty="0"/>
              <a:t>月</a:t>
            </a:r>
            <a:r>
              <a:rPr lang="zh-CN" altLang="en-US" dirty="0" smtClean="0"/>
              <a:t>。</a:t>
            </a:r>
            <a:endParaRPr lang="en-US" altLang="zh-CN" dirty="0" smtClean="0"/>
          </a:p>
          <a:p>
            <a:pPr>
              <a:buFont typeface="Wingdings" panose="05000000000000000000" pitchFamily="2" charset="2"/>
              <a:buChar char="u"/>
            </a:pPr>
            <a:r>
              <a:rPr lang="zh-CN" altLang="en-US" dirty="0" smtClean="0"/>
              <a:t>总</a:t>
            </a:r>
            <a:r>
              <a:rPr lang="zh-CN" altLang="en-US" dirty="0"/>
              <a:t>投资</a:t>
            </a:r>
            <a:r>
              <a:rPr lang="en-US" altLang="zh-CN" dirty="0"/>
              <a:t>4.91</a:t>
            </a:r>
            <a:r>
              <a:rPr lang="zh-CN" altLang="en-US" dirty="0"/>
              <a:t>亿元，其中申请专项经费</a:t>
            </a:r>
            <a:r>
              <a:rPr lang="en-US" altLang="zh-CN" dirty="0"/>
              <a:t>1.31</a:t>
            </a:r>
            <a:r>
              <a:rPr lang="zh-CN" altLang="en-US" dirty="0"/>
              <a:t>亿</a:t>
            </a:r>
            <a:r>
              <a:rPr lang="zh-CN" altLang="en-US" dirty="0" smtClean="0"/>
              <a:t>。</a:t>
            </a:r>
            <a:endParaRPr lang="zh-CN" altLang="zh-CN" dirty="0"/>
          </a:p>
        </p:txBody>
      </p:sp>
    </p:spTree>
    <p:extLst>
      <p:ext uri="{BB962C8B-B14F-4D97-AF65-F5344CB8AC3E}">
        <p14:creationId xmlns:p14="http://schemas.microsoft.com/office/powerpoint/2010/main" val="39311408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t>投资的估算和筹措</a:t>
            </a:r>
          </a:p>
        </p:txBody>
      </p:sp>
      <p:graphicFrame>
        <p:nvGraphicFramePr>
          <p:cNvPr id="6" name="内容占位符 5"/>
          <p:cNvGraphicFramePr>
            <a:graphicFrameLocks noGrp="1"/>
          </p:cNvGraphicFramePr>
          <p:nvPr>
            <p:ph idx="1"/>
            <p:extLst/>
          </p:nvPr>
        </p:nvGraphicFramePr>
        <p:xfrm>
          <a:off x="718841" y="1825720"/>
          <a:ext cx="7927253" cy="4820920"/>
        </p:xfrm>
        <a:graphic>
          <a:graphicData uri="http://schemas.openxmlformats.org/drawingml/2006/table">
            <a:tbl>
              <a:tblPr firstRow="1" bandRow="1">
                <a:tableStyleId>{5C22544A-7EE6-4342-B048-85BDC9FD1C3A}</a:tableStyleId>
              </a:tblPr>
              <a:tblGrid>
                <a:gridCol w="1504097">
                  <a:extLst>
                    <a:ext uri="{9D8B030D-6E8A-4147-A177-3AD203B41FA5}">
                      <a16:colId xmlns:a16="http://schemas.microsoft.com/office/drawing/2014/main" val="20000"/>
                    </a:ext>
                  </a:extLst>
                </a:gridCol>
                <a:gridCol w="4303986">
                  <a:extLst>
                    <a:ext uri="{9D8B030D-6E8A-4147-A177-3AD203B41FA5}">
                      <a16:colId xmlns:a16="http://schemas.microsoft.com/office/drawing/2014/main" val="20001"/>
                    </a:ext>
                  </a:extLst>
                </a:gridCol>
                <a:gridCol w="1166648">
                  <a:extLst>
                    <a:ext uri="{9D8B030D-6E8A-4147-A177-3AD203B41FA5}">
                      <a16:colId xmlns:a16="http://schemas.microsoft.com/office/drawing/2014/main" val="20002"/>
                    </a:ext>
                  </a:extLst>
                </a:gridCol>
                <a:gridCol w="952522">
                  <a:extLst>
                    <a:ext uri="{9D8B030D-6E8A-4147-A177-3AD203B41FA5}">
                      <a16:colId xmlns:a16="http://schemas.microsoft.com/office/drawing/2014/main" val="20003"/>
                    </a:ext>
                  </a:extLst>
                </a:gridCol>
              </a:tblGrid>
              <a:tr h="370840">
                <a:tc gridSpan="2">
                  <a:txBody>
                    <a:bodyPr/>
                    <a:lstStyle/>
                    <a:p>
                      <a:pPr indent="0" algn="ctr">
                        <a:lnSpc>
                          <a:spcPct val="100000"/>
                        </a:lnSpc>
                        <a:spcAft>
                          <a:spcPts val="0"/>
                        </a:spcAft>
                      </a:pPr>
                      <a:r>
                        <a:rPr lang="zh-CN" altLang="en-US" sz="1600" kern="100" dirty="0" smtClean="0">
                          <a:effectLst/>
                          <a:latin typeface="微软雅黑" panose="020B0503020204020204" pitchFamily="34" charset="-122"/>
                          <a:ea typeface="微软雅黑" panose="020B0503020204020204" pitchFamily="34" charset="-122"/>
                        </a:rPr>
                        <a:t>建设内容</a:t>
                      </a:r>
                      <a:endParaRPr lang="zh-CN" sz="1600" kern="100" dirty="0">
                        <a:effectLst/>
                        <a:latin typeface="微软雅黑" panose="020B0503020204020204" pitchFamily="34" charset="-122"/>
                        <a:ea typeface="微软雅黑" panose="020B0503020204020204" pitchFamily="34" charset="-122"/>
                      </a:endParaRPr>
                    </a:p>
                  </a:txBody>
                  <a:tcPr marL="68580" marR="68580" marT="0" marB="0" anchor="ctr"/>
                </a:tc>
                <a:tc hMerge="1">
                  <a:txBody>
                    <a:bodyPr/>
                    <a:lstStyle/>
                    <a:p>
                      <a:pPr indent="0" algn="ctr">
                        <a:lnSpc>
                          <a:spcPct val="100000"/>
                        </a:lnSpc>
                        <a:spcAft>
                          <a:spcPts val="0"/>
                        </a:spcAft>
                      </a:pPr>
                      <a:endParaRPr lang="zh-CN" sz="1600" kern="100" dirty="0">
                        <a:effectLst/>
                        <a:latin typeface="微软雅黑" panose="020B0503020204020204" pitchFamily="34" charset="-122"/>
                        <a:ea typeface="微软雅黑" panose="020B0503020204020204" pitchFamily="34" charset="-122"/>
                      </a:endParaRPr>
                    </a:p>
                  </a:txBody>
                  <a:tcPr marL="68580" marR="68580" marT="0" marB="0" anchor="ctr"/>
                </a:tc>
                <a:tc gridSpan="2">
                  <a:txBody>
                    <a:bodyPr/>
                    <a:lstStyle/>
                    <a:p>
                      <a:pPr indent="0" algn="ctr">
                        <a:lnSpc>
                          <a:spcPct val="100000"/>
                        </a:lnSpc>
                        <a:spcAft>
                          <a:spcPts val="0"/>
                        </a:spcAft>
                      </a:pPr>
                      <a:r>
                        <a:rPr lang="zh-CN" altLang="en-US" sz="1600" kern="0" dirty="0" smtClean="0">
                          <a:effectLst/>
                          <a:latin typeface="微软雅黑" panose="020B0503020204020204" pitchFamily="34" charset="-122"/>
                          <a:ea typeface="微软雅黑" panose="020B0503020204020204" pitchFamily="34" charset="-122"/>
                        </a:rPr>
                        <a:t>专项经费（</a:t>
                      </a:r>
                      <a:r>
                        <a:rPr lang="zh-CN" altLang="zh-CN" sz="1600" kern="0" dirty="0" smtClean="0">
                          <a:effectLst/>
                          <a:latin typeface="微软雅黑" panose="020B0503020204020204" pitchFamily="34" charset="-122"/>
                          <a:ea typeface="微软雅黑" panose="020B0503020204020204" pitchFamily="34" charset="-122"/>
                        </a:rPr>
                        <a:t>万元</a:t>
                      </a:r>
                      <a:r>
                        <a:rPr lang="zh-CN" altLang="en-US" sz="1600" kern="0" dirty="0" smtClean="0">
                          <a:effectLst/>
                          <a:latin typeface="微软雅黑" panose="020B0503020204020204" pitchFamily="34" charset="-122"/>
                          <a:ea typeface="微软雅黑" panose="020B0503020204020204" pitchFamily="34" charset="-122"/>
                        </a:rPr>
                        <a:t>）</a:t>
                      </a:r>
                      <a:endParaRPr lang="zh-CN" sz="1600" kern="100" dirty="0">
                        <a:effectLst/>
                        <a:latin typeface="微软雅黑" panose="020B0503020204020204" pitchFamily="34" charset="-122"/>
                        <a:ea typeface="微软雅黑" panose="020B0503020204020204" pitchFamily="34" charset="-122"/>
                      </a:endParaRPr>
                    </a:p>
                  </a:txBody>
                  <a:tcPr marL="68580" marR="68580" marT="0" marB="0" anchor="ctr"/>
                </a:tc>
                <a:tc hMerge="1">
                  <a:txBody>
                    <a:bodyPr/>
                    <a:lstStyle/>
                    <a:p>
                      <a:pPr indent="0" algn="ctr">
                        <a:lnSpc>
                          <a:spcPct val="100000"/>
                        </a:lnSpc>
                        <a:spcAft>
                          <a:spcPts val="0"/>
                        </a:spcAft>
                      </a:pPr>
                      <a:endParaRPr lang="zh-CN" sz="1600" kern="100" dirty="0">
                        <a:effectLst/>
                        <a:latin typeface="微软雅黑" panose="020B0503020204020204" pitchFamily="34" charset="-122"/>
                        <a:ea typeface="微软雅黑" panose="020B0503020204020204" pitchFamily="34" charset="-122"/>
                      </a:endParaRPr>
                    </a:p>
                  </a:txBody>
                  <a:tcPr marL="68580" marR="68580" marT="0" marB="0" anchor="ctr"/>
                </a:tc>
                <a:extLst>
                  <a:ext uri="{0D108BD9-81ED-4DB2-BD59-A6C34878D82A}">
                    <a16:rowId xmlns:a16="http://schemas.microsoft.com/office/drawing/2014/main" val="10000"/>
                  </a:ext>
                </a:extLst>
              </a:tr>
              <a:tr h="370840">
                <a:tc rowSpan="5">
                  <a:txBody>
                    <a:bodyPr/>
                    <a:lstStyle/>
                    <a:p>
                      <a:pPr indent="0" algn="ctr">
                        <a:lnSpc>
                          <a:spcPct val="100000"/>
                        </a:lnSpc>
                        <a:spcAft>
                          <a:spcPts val="0"/>
                        </a:spcAft>
                      </a:pPr>
                      <a:r>
                        <a:rPr lang="zh-CN" altLang="en-US" sz="1600" kern="100" dirty="0" smtClean="0">
                          <a:effectLst/>
                          <a:latin typeface="微软雅黑" panose="020B0503020204020204" pitchFamily="34" charset="-122"/>
                          <a:ea typeface="微软雅黑" panose="020B0503020204020204" pitchFamily="34" charset="-122"/>
                        </a:rPr>
                        <a:t>基于工业</a:t>
                      </a:r>
                      <a:r>
                        <a:rPr lang="en-US" altLang="zh-CN" sz="1600" kern="100" dirty="0" smtClean="0">
                          <a:effectLst/>
                          <a:latin typeface="微软雅黑" panose="020B0503020204020204" pitchFamily="34" charset="-122"/>
                          <a:ea typeface="微软雅黑" panose="020B0503020204020204" pitchFamily="34" charset="-122"/>
                        </a:rPr>
                        <a:t>4.0</a:t>
                      </a:r>
                      <a:r>
                        <a:rPr lang="zh-CN" altLang="en-US" sz="1600" kern="100" dirty="0" smtClean="0">
                          <a:effectLst/>
                          <a:latin typeface="微软雅黑" panose="020B0503020204020204" pitchFamily="34" charset="-122"/>
                          <a:ea typeface="微软雅黑" panose="020B0503020204020204" pitchFamily="34" charset="-122"/>
                        </a:rPr>
                        <a:t>的智能制造平台</a:t>
                      </a:r>
                      <a:endParaRPr lang="zh-CN" sz="1600" kern="100" dirty="0">
                        <a:effectLst/>
                        <a:latin typeface="微软雅黑" panose="020B0503020204020204" pitchFamily="34" charset="-122"/>
                        <a:ea typeface="微软雅黑" panose="020B0503020204020204" pitchFamily="34" charset="-122"/>
                      </a:endParaRPr>
                    </a:p>
                  </a:txBody>
                  <a:tcPr marL="68580" marR="68580" marT="0" marB="0" anchor="ctr"/>
                </a:tc>
                <a:tc>
                  <a:txBody>
                    <a:bodyPr/>
                    <a:lstStyle/>
                    <a:p>
                      <a:pPr indent="0" algn="ctr">
                        <a:lnSpc>
                          <a:spcPct val="100000"/>
                        </a:lnSpc>
                        <a:spcAft>
                          <a:spcPts val="0"/>
                        </a:spcAft>
                      </a:pPr>
                      <a:r>
                        <a:rPr lang="zh-CN" altLang="en-US" sz="1600" kern="100" dirty="0" smtClean="0">
                          <a:effectLst/>
                          <a:latin typeface="微软雅黑" panose="020B0503020204020204" pitchFamily="34" charset="-122"/>
                          <a:ea typeface="微软雅黑" panose="020B0503020204020204" pitchFamily="34" charset="-122"/>
                        </a:rPr>
                        <a:t>智能制造设备</a:t>
                      </a:r>
                      <a:endParaRPr lang="zh-CN" sz="1600" kern="100" dirty="0">
                        <a:effectLst/>
                        <a:latin typeface="微软雅黑" panose="020B0503020204020204" pitchFamily="34" charset="-122"/>
                        <a:ea typeface="微软雅黑" panose="020B0503020204020204" pitchFamily="34" charset="-122"/>
                      </a:endParaRPr>
                    </a:p>
                  </a:txBody>
                  <a:tcPr marL="68580" marR="68580" marT="0" marB="0" anchor="ct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altLang="zh-CN" sz="1600" kern="100" dirty="0" smtClean="0">
                          <a:effectLst/>
                          <a:latin typeface="微软雅黑" panose="020B0503020204020204" pitchFamily="34" charset="-122"/>
                          <a:ea typeface="微软雅黑" panose="020B0503020204020204" pitchFamily="34" charset="-122"/>
                        </a:rPr>
                        <a:t>2400</a:t>
                      </a:r>
                      <a:endParaRPr lang="zh-CN" sz="1600" kern="100" dirty="0">
                        <a:effectLst/>
                        <a:latin typeface="微软雅黑" panose="020B0503020204020204" pitchFamily="34" charset="-122"/>
                        <a:ea typeface="微软雅黑" panose="020B0503020204020204" pitchFamily="34" charset="-122"/>
                      </a:endParaRPr>
                    </a:p>
                  </a:txBody>
                  <a:tcPr marL="68580" marR="68580" marT="0" marB="0" anchor="ctr"/>
                </a:tc>
                <a:tc rowSpan="5">
                  <a:txBody>
                    <a:bodyPr/>
                    <a:lstStyle/>
                    <a:p>
                      <a:pPr indent="0" algn="ctr">
                        <a:lnSpc>
                          <a:spcPct val="100000"/>
                        </a:lnSpc>
                        <a:spcAft>
                          <a:spcPts val="0"/>
                        </a:spcAft>
                      </a:pPr>
                      <a:r>
                        <a:rPr lang="en-US" altLang="zh-CN" sz="1600" kern="100" dirty="0" smtClean="0">
                          <a:effectLst/>
                          <a:latin typeface="微软雅黑" panose="020B0503020204020204" pitchFamily="34" charset="-122"/>
                          <a:ea typeface="微软雅黑" panose="020B0503020204020204" pitchFamily="34" charset="-122"/>
                        </a:rPr>
                        <a:t>7200</a:t>
                      </a:r>
                      <a:endParaRPr lang="zh-CN" sz="1600" kern="100" dirty="0">
                        <a:effectLst/>
                        <a:latin typeface="微软雅黑" panose="020B0503020204020204" pitchFamily="34" charset="-122"/>
                        <a:ea typeface="微软雅黑" panose="020B0503020204020204" pitchFamily="34" charset="-122"/>
                      </a:endParaRPr>
                    </a:p>
                  </a:txBody>
                  <a:tcPr marL="68580" marR="68580" marT="0" marB="0" anchor="ctr"/>
                </a:tc>
                <a:extLst>
                  <a:ext uri="{0D108BD9-81ED-4DB2-BD59-A6C34878D82A}">
                    <a16:rowId xmlns:a16="http://schemas.microsoft.com/office/drawing/2014/main" val="10001"/>
                  </a:ext>
                </a:extLst>
              </a:tr>
              <a:tr h="370840">
                <a:tc vMerge="1">
                  <a:txBody>
                    <a:bodyPr/>
                    <a:lstStyle/>
                    <a:p>
                      <a:pPr indent="0" algn="ctr">
                        <a:lnSpc>
                          <a:spcPct val="100000"/>
                        </a:lnSpc>
                      </a:pPr>
                      <a:endParaRPr lang="zh-CN" altLang="en-US" sz="1600" dirty="0">
                        <a:latin typeface="微软雅黑" panose="020B0503020204020204" pitchFamily="34" charset="-122"/>
                        <a:ea typeface="微软雅黑" panose="020B0503020204020204" pitchFamily="34" charset="-122"/>
                      </a:endParaRPr>
                    </a:p>
                  </a:txBody>
                  <a:tcPr anchor="ctr"/>
                </a:tc>
                <a:tc>
                  <a:txBody>
                    <a:bodyPr/>
                    <a:lstStyle/>
                    <a:p>
                      <a:pPr indent="0" algn="ctr">
                        <a:lnSpc>
                          <a:spcPct val="100000"/>
                        </a:lnSpc>
                        <a:spcAft>
                          <a:spcPts val="0"/>
                        </a:spcAft>
                      </a:pPr>
                      <a:r>
                        <a:rPr lang="zh-CN" altLang="en-US" sz="1600" kern="100" dirty="0" smtClean="0">
                          <a:effectLst/>
                          <a:latin typeface="微软雅黑" panose="020B0503020204020204" pitchFamily="34" charset="-122"/>
                          <a:ea typeface="微软雅黑" panose="020B0503020204020204" pitchFamily="34" charset="-122"/>
                        </a:rPr>
                        <a:t>材料成型设备</a:t>
                      </a:r>
                      <a:endParaRPr lang="zh-CN" sz="1600" kern="100" dirty="0">
                        <a:effectLst/>
                        <a:latin typeface="微软雅黑" panose="020B0503020204020204" pitchFamily="34" charset="-122"/>
                        <a:ea typeface="微软雅黑" panose="020B0503020204020204" pitchFamily="34" charset="-122"/>
                      </a:endParaRPr>
                    </a:p>
                  </a:txBody>
                  <a:tcPr marL="68580" marR="68580" marT="0" marB="0" anchor="ctr"/>
                </a:tc>
                <a:tc>
                  <a:txBody>
                    <a:bodyPr/>
                    <a:lstStyle/>
                    <a:p>
                      <a:pPr indent="0" algn="ctr">
                        <a:lnSpc>
                          <a:spcPct val="100000"/>
                        </a:lnSpc>
                        <a:spcAft>
                          <a:spcPts val="0"/>
                        </a:spcAft>
                      </a:pPr>
                      <a:r>
                        <a:rPr lang="en-US" altLang="zh-CN" sz="1600" kern="100" dirty="0" smtClean="0">
                          <a:effectLst/>
                          <a:latin typeface="微软雅黑" panose="020B0503020204020204" pitchFamily="34" charset="-122"/>
                          <a:ea typeface="微软雅黑" panose="020B0503020204020204" pitchFamily="34" charset="-122"/>
                        </a:rPr>
                        <a:t>300</a:t>
                      </a:r>
                      <a:endParaRPr lang="zh-CN" sz="1600" kern="100" dirty="0">
                        <a:effectLst/>
                        <a:latin typeface="微软雅黑" panose="020B0503020204020204" pitchFamily="34" charset="-122"/>
                        <a:ea typeface="微软雅黑" panose="020B0503020204020204" pitchFamily="34" charset="-122"/>
                      </a:endParaRPr>
                    </a:p>
                  </a:txBody>
                  <a:tcPr marL="68580" marR="68580" marT="0" marB="0" anchor="ctr"/>
                </a:tc>
                <a:tc vMerge="1">
                  <a:txBody>
                    <a:bodyPr/>
                    <a:lstStyle/>
                    <a:p>
                      <a:pPr indent="0" algn="ctr">
                        <a:lnSpc>
                          <a:spcPct val="100000"/>
                        </a:lnSpc>
                        <a:spcAft>
                          <a:spcPts val="0"/>
                        </a:spcAft>
                      </a:pPr>
                      <a:endParaRPr lang="zh-CN" sz="1600" kern="100" dirty="0">
                        <a:effectLst/>
                        <a:latin typeface="微软雅黑" panose="020B0503020204020204" pitchFamily="34" charset="-122"/>
                        <a:ea typeface="微软雅黑" panose="020B0503020204020204" pitchFamily="34" charset="-122"/>
                      </a:endParaRPr>
                    </a:p>
                  </a:txBody>
                  <a:tcPr marL="68580" marR="68580" marT="0" marB="0" anchor="ctr"/>
                </a:tc>
                <a:extLst>
                  <a:ext uri="{0D108BD9-81ED-4DB2-BD59-A6C34878D82A}">
                    <a16:rowId xmlns:a16="http://schemas.microsoft.com/office/drawing/2014/main" val="10002"/>
                  </a:ext>
                </a:extLst>
              </a:tr>
              <a:tr h="370840">
                <a:tc vMerge="1">
                  <a:txBody>
                    <a:bodyPr/>
                    <a:lstStyle/>
                    <a:p>
                      <a:pPr indent="0" algn="ctr">
                        <a:lnSpc>
                          <a:spcPct val="100000"/>
                        </a:lnSpc>
                      </a:pPr>
                      <a:endParaRPr lang="zh-CN" altLang="en-US" sz="1600" dirty="0">
                        <a:latin typeface="微软雅黑" panose="020B0503020204020204" pitchFamily="34" charset="-122"/>
                        <a:ea typeface="微软雅黑" panose="020B0503020204020204" pitchFamily="34" charset="-122"/>
                      </a:endParaRPr>
                    </a:p>
                  </a:txBody>
                  <a:tcPr anchor="ctr"/>
                </a:tc>
                <a:tc>
                  <a:txBody>
                    <a:bodyPr/>
                    <a:lstStyle/>
                    <a:p>
                      <a:pPr indent="0" algn="ctr">
                        <a:lnSpc>
                          <a:spcPct val="100000"/>
                        </a:lnSpc>
                        <a:spcAft>
                          <a:spcPts val="0"/>
                        </a:spcAft>
                      </a:pPr>
                      <a:r>
                        <a:rPr lang="zh-CN" altLang="en-US" sz="1600" kern="100" dirty="0" smtClean="0">
                          <a:effectLst/>
                          <a:latin typeface="微软雅黑" panose="020B0503020204020204" pitchFamily="34" charset="-122"/>
                          <a:ea typeface="微软雅黑" panose="020B0503020204020204" pitchFamily="34" charset="-122"/>
                        </a:rPr>
                        <a:t>工业自动化教学系统</a:t>
                      </a:r>
                      <a:endParaRPr lang="zh-CN" sz="1600" kern="100" dirty="0">
                        <a:effectLst/>
                        <a:latin typeface="微软雅黑" panose="020B0503020204020204" pitchFamily="34" charset="-122"/>
                        <a:ea typeface="微软雅黑" panose="020B0503020204020204" pitchFamily="34" charset="-122"/>
                      </a:endParaRPr>
                    </a:p>
                  </a:txBody>
                  <a:tcPr marL="68580" marR="68580" marT="0" marB="0" anchor="ctr"/>
                </a:tc>
                <a:tc>
                  <a:txBody>
                    <a:bodyPr/>
                    <a:lstStyle/>
                    <a:p>
                      <a:pPr indent="0" algn="ctr">
                        <a:lnSpc>
                          <a:spcPct val="100000"/>
                        </a:lnSpc>
                        <a:spcAft>
                          <a:spcPts val="0"/>
                        </a:spcAft>
                      </a:pPr>
                      <a:r>
                        <a:rPr lang="en-US" altLang="zh-CN" sz="1600" kern="100" dirty="0" smtClean="0">
                          <a:effectLst/>
                          <a:latin typeface="微软雅黑" panose="020B0503020204020204" pitchFamily="34" charset="-122"/>
                          <a:ea typeface="微软雅黑" panose="020B0503020204020204" pitchFamily="34" charset="-122"/>
                        </a:rPr>
                        <a:t>2400</a:t>
                      </a:r>
                      <a:endParaRPr lang="zh-CN" sz="1600" kern="100" dirty="0">
                        <a:effectLst/>
                        <a:latin typeface="微软雅黑" panose="020B0503020204020204" pitchFamily="34" charset="-122"/>
                        <a:ea typeface="微软雅黑" panose="020B0503020204020204" pitchFamily="34" charset="-122"/>
                      </a:endParaRPr>
                    </a:p>
                  </a:txBody>
                  <a:tcPr marL="68580" marR="68580" marT="0" marB="0" anchor="ctr"/>
                </a:tc>
                <a:tc vMerge="1">
                  <a:txBody>
                    <a:bodyPr/>
                    <a:lstStyle/>
                    <a:p>
                      <a:pPr indent="0" algn="ctr">
                        <a:lnSpc>
                          <a:spcPct val="100000"/>
                        </a:lnSpc>
                        <a:spcAft>
                          <a:spcPts val="0"/>
                        </a:spcAft>
                      </a:pPr>
                      <a:endParaRPr lang="zh-CN" sz="1600" kern="100" dirty="0">
                        <a:effectLst/>
                        <a:latin typeface="微软雅黑" panose="020B0503020204020204" pitchFamily="34" charset="-122"/>
                        <a:ea typeface="微软雅黑" panose="020B0503020204020204" pitchFamily="34" charset="-122"/>
                      </a:endParaRPr>
                    </a:p>
                  </a:txBody>
                  <a:tcPr marL="68580" marR="68580" marT="0" marB="0" anchor="ctr"/>
                </a:tc>
                <a:extLst>
                  <a:ext uri="{0D108BD9-81ED-4DB2-BD59-A6C34878D82A}">
                    <a16:rowId xmlns:a16="http://schemas.microsoft.com/office/drawing/2014/main" val="10003"/>
                  </a:ext>
                </a:extLst>
              </a:tr>
              <a:tr h="370840">
                <a:tc vMerge="1">
                  <a:txBody>
                    <a:bodyPr/>
                    <a:lstStyle/>
                    <a:p>
                      <a:pPr indent="0" algn="ctr">
                        <a:lnSpc>
                          <a:spcPct val="100000"/>
                        </a:lnSpc>
                      </a:pPr>
                      <a:endParaRPr lang="zh-CN" altLang="en-US" sz="1600" dirty="0">
                        <a:latin typeface="微软雅黑" panose="020B0503020204020204" pitchFamily="34" charset="-122"/>
                        <a:ea typeface="微软雅黑" panose="020B0503020204020204" pitchFamily="34" charset="-122"/>
                      </a:endParaRPr>
                    </a:p>
                  </a:txBody>
                  <a:tcPr anchor="ctr"/>
                </a:tc>
                <a:tc>
                  <a:txBody>
                    <a:bodyPr/>
                    <a:lstStyle/>
                    <a:p>
                      <a:pPr indent="0" algn="ctr">
                        <a:lnSpc>
                          <a:spcPct val="100000"/>
                        </a:lnSpc>
                        <a:spcAft>
                          <a:spcPts val="0"/>
                        </a:spcAft>
                      </a:pPr>
                      <a:r>
                        <a:rPr lang="zh-CN" altLang="en-US" sz="1600" kern="100" dirty="0" smtClean="0">
                          <a:effectLst/>
                          <a:latin typeface="微软雅黑" panose="020B0503020204020204" pitchFamily="34" charset="-122"/>
                          <a:ea typeface="微软雅黑" panose="020B0503020204020204" pitchFamily="34" charset="-122"/>
                        </a:rPr>
                        <a:t>电子产品开发平台</a:t>
                      </a:r>
                      <a:endParaRPr lang="zh-CN" sz="1600" kern="100" dirty="0">
                        <a:effectLst/>
                        <a:latin typeface="微软雅黑" panose="020B0503020204020204" pitchFamily="34" charset="-122"/>
                        <a:ea typeface="微软雅黑" panose="020B0503020204020204" pitchFamily="34" charset="-122"/>
                      </a:endParaRPr>
                    </a:p>
                  </a:txBody>
                  <a:tcPr marL="68580" marR="68580" marT="0" marB="0" anchor="ctr"/>
                </a:tc>
                <a:tc>
                  <a:txBody>
                    <a:bodyPr/>
                    <a:lstStyle/>
                    <a:p>
                      <a:pPr indent="0" algn="ctr">
                        <a:lnSpc>
                          <a:spcPct val="100000"/>
                        </a:lnSpc>
                        <a:spcAft>
                          <a:spcPts val="0"/>
                        </a:spcAft>
                      </a:pPr>
                      <a:r>
                        <a:rPr lang="en-US" altLang="zh-CN" sz="1600" kern="100" dirty="0" smtClean="0">
                          <a:effectLst/>
                          <a:latin typeface="微软雅黑" panose="020B0503020204020204" pitchFamily="34" charset="-122"/>
                          <a:ea typeface="微软雅黑" panose="020B0503020204020204" pitchFamily="34" charset="-122"/>
                        </a:rPr>
                        <a:t>900</a:t>
                      </a:r>
                      <a:endParaRPr lang="zh-CN" sz="1600" kern="100" dirty="0">
                        <a:effectLst/>
                        <a:latin typeface="微软雅黑" panose="020B0503020204020204" pitchFamily="34" charset="-122"/>
                        <a:ea typeface="微软雅黑" panose="020B0503020204020204" pitchFamily="34" charset="-122"/>
                      </a:endParaRPr>
                    </a:p>
                  </a:txBody>
                  <a:tcPr marL="68580" marR="68580" marT="0" marB="0" anchor="ctr"/>
                </a:tc>
                <a:tc vMerge="1">
                  <a:txBody>
                    <a:bodyPr/>
                    <a:lstStyle/>
                    <a:p>
                      <a:pPr indent="0" algn="ctr">
                        <a:lnSpc>
                          <a:spcPct val="100000"/>
                        </a:lnSpc>
                        <a:spcAft>
                          <a:spcPts val="0"/>
                        </a:spcAft>
                      </a:pPr>
                      <a:endParaRPr lang="zh-CN" sz="1600" kern="100" dirty="0">
                        <a:effectLst/>
                        <a:latin typeface="微软雅黑" panose="020B0503020204020204" pitchFamily="34" charset="-122"/>
                        <a:ea typeface="微软雅黑" panose="020B0503020204020204" pitchFamily="34" charset="-122"/>
                      </a:endParaRPr>
                    </a:p>
                  </a:txBody>
                  <a:tcPr marL="68580" marR="68580" marT="0" marB="0" anchor="ctr"/>
                </a:tc>
                <a:extLst>
                  <a:ext uri="{0D108BD9-81ED-4DB2-BD59-A6C34878D82A}">
                    <a16:rowId xmlns:a16="http://schemas.microsoft.com/office/drawing/2014/main" val="10004"/>
                  </a:ext>
                </a:extLst>
              </a:tr>
              <a:tr h="370840">
                <a:tc vMerge="1">
                  <a:txBody>
                    <a:bodyPr/>
                    <a:lstStyle/>
                    <a:p>
                      <a:pPr indent="0" algn="ctr">
                        <a:lnSpc>
                          <a:spcPct val="100000"/>
                        </a:lnSpc>
                      </a:pPr>
                      <a:endParaRPr lang="zh-CN" altLang="en-US" sz="1600" dirty="0">
                        <a:latin typeface="微软雅黑" panose="020B0503020204020204" pitchFamily="34" charset="-122"/>
                        <a:ea typeface="微软雅黑" panose="020B0503020204020204" pitchFamily="34" charset="-122"/>
                      </a:endParaRPr>
                    </a:p>
                  </a:txBody>
                  <a:tcPr anchor="ctr"/>
                </a:tc>
                <a:tc>
                  <a:txBody>
                    <a:bodyPr/>
                    <a:lstStyle/>
                    <a:p>
                      <a:pPr indent="0" algn="ctr">
                        <a:lnSpc>
                          <a:spcPct val="100000"/>
                        </a:lnSpc>
                        <a:spcAft>
                          <a:spcPts val="0"/>
                        </a:spcAft>
                      </a:pPr>
                      <a:r>
                        <a:rPr lang="zh-CN" altLang="en-US" sz="1600" kern="100" dirty="0" smtClean="0">
                          <a:effectLst/>
                          <a:latin typeface="微软雅黑" panose="020B0503020204020204" pitchFamily="34" charset="-122"/>
                          <a:ea typeface="微软雅黑" panose="020B0503020204020204" pitchFamily="34" charset="-122"/>
                        </a:rPr>
                        <a:t>电子产品制造设备</a:t>
                      </a:r>
                      <a:endParaRPr lang="zh-CN" sz="1600" kern="100" dirty="0">
                        <a:effectLst/>
                        <a:latin typeface="微软雅黑" panose="020B0503020204020204" pitchFamily="34" charset="-122"/>
                        <a:ea typeface="微软雅黑" panose="020B0503020204020204" pitchFamily="34" charset="-122"/>
                      </a:endParaRPr>
                    </a:p>
                  </a:txBody>
                  <a:tcPr marL="68580" marR="68580" marT="0" marB="0" anchor="ctr"/>
                </a:tc>
                <a:tc>
                  <a:txBody>
                    <a:bodyPr/>
                    <a:lstStyle/>
                    <a:p>
                      <a:pPr indent="0" algn="ctr">
                        <a:lnSpc>
                          <a:spcPct val="100000"/>
                        </a:lnSpc>
                        <a:spcAft>
                          <a:spcPts val="0"/>
                        </a:spcAft>
                      </a:pPr>
                      <a:r>
                        <a:rPr lang="en-US" altLang="zh-CN" sz="1600" kern="100" dirty="0" smtClean="0">
                          <a:effectLst/>
                          <a:latin typeface="微软雅黑" panose="020B0503020204020204" pitchFamily="34" charset="-122"/>
                          <a:ea typeface="微软雅黑" panose="020B0503020204020204" pitchFamily="34" charset="-122"/>
                        </a:rPr>
                        <a:t>1200</a:t>
                      </a:r>
                      <a:endParaRPr lang="zh-CN" sz="1600" kern="100" dirty="0">
                        <a:effectLst/>
                        <a:latin typeface="微软雅黑" panose="020B0503020204020204" pitchFamily="34" charset="-122"/>
                        <a:ea typeface="微软雅黑" panose="020B0503020204020204" pitchFamily="34" charset="-122"/>
                      </a:endParaRPr>
                    </a:p>
                  </a:txBody>
                  <a:tcPr marL="68580" marR="68580" marT="0" marB="0" anchor="ctr"/>
                </a:tc>
                <a:tc vMerge="1">
                  <a:txBody>
                    <a:bodyPr/>
                    <a:lstStyle/>
                    <a:p>
                      <a:pPr indent="0" algn="ctr">
                        <a:lnSpc>
                          <a:spcPct val="100000"/>
                        </a:lnSpc>
                        <a:spcAft>
                          <a:spcPts val="0"/>
                        </a:spcAft>
                      </a:pPr>
                      <a:endParaRPr lang="zh-CN" sz="1600" kern="100" dirty="0">
                        <a:effectLst/>
                        <a:latin typeface="微软雅黑" panose="020B0503020204020204" pitchFamily="34" charset="-122"/>
                        <a:ea typeface="微软雅黑" panose="020B0503020204020204" pitchFamily="34" charset="-122"/>
                      </a:endParaRPr>
                    </a:p>
                  </a:txBody>
                  <a:tcPr marL="68580" marR="68580" marT="0" marB="0" anchor="ctr"/>
                </a:tc>
                <a:extLst>
                  <a:ext uri="{0D108BD9-81ED-4DB2-BD59-A6C34878D82A}">
                    <a16:rowId xmlns:a16="http://schemas.microsoft.com/office/drawing/2014/main" val="10005"/>
                  </a:ext>
                </a:extLst>
              </a:tr>
              <a:tr h="370840">
                <a:tc rowSpan="3">
                  <a:txBody>
                    <a:bodyPr/>
                    <a:lstStyle/>
                    <a:p>
                      <a:pPr indent="0" algn="ctr">
                        <a:lnSpc>
                          <a:spcPct val="100000"/>
                        </a:lnSpc>
                      </a:pPr>
                      <a:r>
                        <a:rPr lang="zh-CN" altLang="en-US" sz="1600" dirty="0" smtClean="0">
                          <a:latin typeface="微软雅黑" panose="020B0503020204020204" pitchFamily="34" charset="-122"/>
                          <a:ea typeface="微软雅黑" panose="020B0503020204020204" pitchFamily="34" charset="-122"/>
                        </a:rPr>
                        <a:t>服务于技术创新辅修专业的共享平台</a:t>
                      </a:r>
                      <a:endParaRPr lang="zh-CN" altLang="en-US" sz="1600" dirty="0">
                        <a:latin typeface="微软雅黑" panose="020B0503020204020204" pitchFamily="34" charset="-122"/>
                        <a:ea typeface="微软雅黑" panose="020B0503020204020204" pitchFamily="34" charset="-122"/>
                      </a:endParaRPr>
                    </a:p>
                  </a:txBody>
                  <a:tcPr anchor="ctr"/>
                </a:tc>
                <a:tc>
                  <a:txBody>
                    <a:bodyPr/>
                    <a:lstStyle/>
                    <a:p>
                      <a:pPr indent="0" algn="ctr">
                        <a:lnSpc>
                          <a:spcPct val="100000"/>
                        </a:lnSpc>
                        <a:spcAft>
                          <a:spcPts val="0"/>
                        </a:spcAft>
                      </a:pPr>
                      <a:r>
                        <a:rPr lang="zh-CN" altLang="en-US" sz="1600" kern="100" dirty="0" smtClean="0">
                          <a:effectLst/>
                          <a:latin typeface="微软雅黑" panose="020B0503020204020204" pitchFamily="34" charset="-122"/>
                          <a:ea typeface="微软雅黑" panose="020B0503020204020204" pitchFamily="34" charset="-122"/>
                        </a:rPr>
                        <a:t>多人远程增强现实协同设计平台</a:t>
                      </a:r>
                      <a:endParaRPr lang="zh-CN" sz="1600" kern="100" dirty="0">
                        <a:effectLst/>
                        <a:latin typeface="微软雅黑" panose="020B0503020204020204" pitchFamily="34" charset="-122"/>
                        <a:ea typeface="微软雅黑" panose="020B0503020204020204" pitchFamily="34" charset="-122"/>
                      </a:endParaRPr>
                    </a:p>
                  </a:txBody>
                  <a:tcPr marL="68580" marR="68580" marT="0" marB="0" anchor="ctr"/>
                </a:tc>
                <a:tc>
                  <a:txBody>
                    <a:bodyPr/>
                    <a:lstStyle/>
                    <a:p>
                      <a:pPr indent="0" algn="ctr">
                        <a:lnSpc>
                          <a:spcPct val="100000"/>
                        </a:lnSpc>
                        <a:spcAft>
                          <a:spcPts val="0"/>
                        </a:spcAft>
                      </a:pPr>
                      <a:r>
                        <a:rPr lang="en-US" altLang="zh-CN" sz="1600" kern="100" dirty="0" smtClean="0">
                          <a:effectLst/>
                          <a:latin typeface="微软雅黑" panose="020B0503020204020204" pitchFamily="34" charset="-122"/>
                          <a:ea typeface="微软雅黑" panose="020B0503020204020204" pitchFamily="34" charset="-122"/>
                        </a:rPr>
                        <a:t>2200</a:t>
                      </a:r>
                      <a:endParaRPr lang="zh-CN" sz="1600" kern="100" dirty="0">
                        <a:effectLst/>
                        <a:latin typeface="微软雅黑" panose="020B0503020204020204" pitchFamily="34" charset="-122"/>
                        <a:ea typeface="微软雅黑" panose="020B0503020204020204" pitchFamily="34" charset="-122"/>
                      </a:endParaRPr>
                    </a:p>
                  </a:txBody>
                  <a:tcPr marL="68580" marR="68580" marT="0" marB="0" anchor="ctr"/>
                </a:tc>
                <a:tc rowSpan="3">
                  <a:txBody>
                    <a:bodyPr/>
                    <a:lstStyle/>
                    <a:p>
                      <a:pPr indent="0" algn="ctr">
                        <a:lnSpc>
                          <a:spcPct val="100000"/>
                        </a:lnSpc>
                        <a:spcAft>
                          <a:spcPts val="0"/>
                        </a:spcAft>
                      </a:pPr>
                      <a:r>
                        <a:rPr lang="en-US" altLang="zh-CN" sz="1600" kern="100" dirty="0" smtClean="0">
                          <a:effectLst/>
                          <a:latin typeface="微软雅黑" panose="020B0503020204020204" pitchFamily="34" charset="-122"/>
                          <a:ea typeface="微软雅黑" panose="020B0503020204020204" pitchFamily="34" charset="-122"/>
                        </a:rPr>
                        <a:t>4500</a:t>
                      </a:r>
                      <a:endParaRPr lang="zh-CN" sz="1600" kern="100" dirty="0">
                        <a:effectLst/>
                        <a:latin typeface="微软雅黑" panose="020B0503020204020204" pitchFamily="34" charset="-122"/>
                        <a:ea typeface="微软雅黑" panose="020B0503020204020204" pitchFamily="34" charset="-122"/>
                      </a:endParaRPr>
                    </a:p>
                  </a:txBody>
                  <a:tcPr marL="68580" marR="68580" marT="0" marB="0" anchor="ctr"/>
                </a:tc>
                <a:extLst>
                  <a:ext uri="{0D108BD9-81ED-4DB2-BD59-A6C34878D82A}">
                    <a16:rowId xmlns:a16="http://schemas.microsoft.com/office/drawing/2014/main" val="10006"/>
                  </a:ext>
                </a:extLst>
              </a:tr>
              <a:tr h="370840">
                <a:tc vMerge="1">
                  <a:txBody>
                    <a:bodyPr/>
                    <a:lstStyle/>
                    <a:p>
                      <a:pPr indent="0" algn="ctr">
                        <a:lnSpc>
                          <a:spcPct val="100000"/>
                        </a:lnSpc>
                      </a:pPr>
                      <a:endParaRPr lang="zh-CN" altLang="en-US" sz="1600" dirty="0">
                        <a:latin typeface="微软雅黑" panose="020B0503020204020204" pitchFamily="34" charset="-122"/>
                        <a:ea typeface="微软雅黑" panose="020B0503020204020204" pitchFamily="34" charset="-122"/>
                      </a:endParaRPr>
                    </a:p>
                  </a:txBody>
                  <a:tcPr anchor="ctr"/>
                </a:tc>
                <a:tc>
                  <a:txBody>
                    <a:bodyPr/>
                    <a:lstStyle/>
                    <a:p>
                      <a:pPr indent="0" algn="ctr">
                        <a:lnSpc>
                          <a:spcPct val="100000"/>
                        </a:lnSpc>
                        <a:spcAft>
                          <a:spcPts val="0"/>
                        </a:spcAft>
                      </a:pPr>
                      <a:r>
                        <a:rPr lang="zh-CN" altLang="en-US" sz="1600" kern="100" dirty="0" smtClean="0">
                          <a:effectLst/>
                          <a:latin typeface="微软雅黑" panose="020B0503020204020204" pitchFamily="34" charset="-122"/>
                          <a:ea typeface="微软雅黑" panose="020B0503020204020204" pitchFamily="34" charset="-122"/>
                        </a:rPr>
                        <a:t>商业设计实验室建设</a:t>
                      </a:r>
                      <a:endParaRPr lang="zh-CN" sz="1600" kern="100" dirty="0">
                        <a:effectLst/>
                        <a:latin typeface="微软雅黑" panose="020B0503020204020204" pitchFamily="34" charset="-122"/>
                        <a:ea typeface="微软雅黑" panose="020B0503020204020204" pitchFamily="34" charset="-122"/>
                      </a:endParaRPr>
                    </a:p>
                  </a:txBody>
                  <a:tcPr marL="68580" marR="68580" marT="0" marB="0" anchor="ctr"/>
                </a:tc>
                <a:tc>
                  <a:txBody>
                    <a:bodyPr/>
                    <a:lstStyle/>
                    <a:p>
                      <a:pPr indent="0" algn="ctr">
                        <a:lnSpc>
                          <a:spcPct val="100000"/>
                        </a:lnSpc>
                        <a:spcAft>
                          <a:spcPts val="0"/>
                        </a:spcAft>
                      </a:pPr>
                      <a:r>
                        <a:rPr lang="en-US" altLang="zh-CN" sz="1600" kern="100" dirty="0" smtClean="0">
                          <a:effectLst/>
                          <a:latin typeface="微软雅黑" panose="020B0503020204020204" pitchFamily="34" charset="-122"/>
                          <a:ea typeface="微软雅黑" panose="020B0503020204020204" pitchFamily="34" charset="-122"/>
                        </a:rPr>
                        <a:t>300</a:t>
                      </a:r>
                      <a:endParaRPr lang="zh-CN" sz="1600" kern="100" dirty="0">
                        <a:effectLst/>
                        <a:latin typeface="微软雅黑" panose="020B0503020204020204" pitchFamily="34" charset="-122"/>
                        <a:ea typeface="微软雅黑" panose="020B0503020204020204" pitchFamily="34" charset="-122"/>
                      </a:endParaRPr>
                    </a:p>
                  </a:txBody>
                  <a:tcPr marL="68580" marR="68580" marT="0" marB="0" anchor="ctr"/>
                </a:tc>
                <a:tc vMerge="1">
                  <a:txBody>
                    <a:bodyPr/>
                    <a:lstStyle/>
                    <a:p>
                      <a:pPr indent="0" algn="ctr">
                        <a:lnSpc>
                          <a:spcPct val="100000"/>
                        </a:lnSpc>
                        <a:spcAft>
                          <a:spcPts val="0"/>
                        </a:spcAft>
                      </a:pPr>
                      <a:endParaRPr lang="zh-CN" sz="1600" kern="100" dirty="0">
                        <a:effectLst/>
                        <a:latin typeface="微软雅黑" panose="020B0503020204020204" pitchFamily="34" charset="-122"/>
                        <a:ea typeface="微软雅黑" panose="020B0503020204020204" pitchFamily="34" charset="-122"/>
                      </a:endParaRPr>
                    </a:p>
                  </a:txBody>
                  <a:tcPr marL="68580" marR="68580" marT="0" marB="0" anchor="ctr"/>
                </a:tc>
                <a:extLst>
                  <a:ext uri="{0D108BD9-81ED-4DB2-BD59-A6C34878D82A}">
                    <a16:rowId xmlns:a16="http://schemas.microsoft.com/office/drawing/2014/main" val="10007"/>
                  </a:ext>
                </a:extLst>
              </a:tr>
              <a:tr h="370840">
                <a:tc vMerge="1">
                  <a:txBody>
                    <a:bodyPr/>
                    <a:lstStyle/>
                    <a:p>
                      <a:pPr indent="0" algn="ctr">
                        <a:lnSpc>
                          <a:spcPct val="100000"/>
                        </a:lnSpc>
                      </a:pPr>
                      <a:endParaRPr lang="zh-CN" altLang="en-US" sz="1600" dirty="0">
                        <a:latin typeface="微软雅黑" panose="020B0503020204020204" pitchFamily="34" charset="-122"/>
                        <a:ea typeface="微软雅黑" panose="020B0503020204020204" pitchFamily="34" charset="-122"/>
                      </a:endParaRPr>
                    </a:p>
                  </a:txBody>
                  <a:tcPr anchor="ctr"/>
                </a:tc>
                <a:tc>
                  <a:txBody>
                    <a:bodyPr/>
                    <a:lstStyle/>
                    <a:p>
                      <a:pPr indent="0" algn="ctr">
                        <a:lnSpc>
                          <a:spcPct val="100000"/>
                        </a:lnSpc>
                        <a:spcAft>
                          <a:spcPts val="0"/>
                        </a:spcAft>
                      </a:pPr>
                      <a:r>
                        <a:rPr lang="zh-CN" altLang="en-US" sz="1600" kern="100" dirty="0" smtClean="0">
                          <a:effectLst/>
                          <a:latin typeface="微软雅黑" panose="020B0503020204020204" pitchFamily="34" charset="-122"/>
                          <a:ea typeface="微软雅黑" panose="020B0503020204020204" pitchFamily="34" charset="-122"/>
                        </a:rPr>
                        <a:t>人机交互系统与虚拟现实实验室建设</a:t>
                      </a:r>
                      <a:endParaRPr lang="zh-CN" sz="1600" kern="100" dirty="0">
                        <a:effectLst/>
                        <a:latin typeface="微软雅黑" panose="020B0503020204020204" pitchFamily="34" charset="-122"/>
                        <a:ea typeface="微软雅黑" panose="020B0503020204020204" pitchFamily="34" charset="-122"/>
                      </a:endParaRPr>
                    </a:p>
                  </a:txBody>
                  <a:tcPr marL="68580" marR="68580" marT="0" marB="0" anchor="ctr"/>
                </a:tc>
                <a:tc>
                  <a:txBody>
                    <a:bodyPr/>
                    <a:lstStyle/>
                    <a:p>
                      <a:pPr indent="0" algn="ctr">
                        <a:lnSpc>
                          <a:spcPct val="100000"/>
                        </a:lnSpc>
                        <a:spcAft>
                          <a:spcPts val="0"/>
                        </a:spcAft>
                      </a:pPr>
                      <a:r>
                        <a:rPr lang="en-US" altLang="zh-CN" sz="1600" kern="100" dirty="0" smtClean="0">
                          <a:effectLst/>
                          <a:latin typeface="微软雅黑" panose="020B0503020204020204" pitchFamily="34" charset="-122"/>
                          <a:ea typeface="微软雅黑" panose="020B0503020204020204" pitchFamily="34" charset="-122"/>
                        </a:rPr>
                        <a:t>2000</a:t>
                      </a:r>
                      <a:endParaRPr lang="zh-CN" sz="1600" kern="100" dirty="0">
                        <a:effectLst/>
                        <a:latin typeface="微软雅黑" panose="020B0503020204020204" pitchFamily="34" charset="-122"/>
                        <a:ea typeface="微软雅黑" panose="020B0503020204020204" pitchFamily="34" charset="-122"/>
                      </a:endParaRPr>
                    </a:p>
                  </a:txBody>
                  <a:tcPr marL="68580" marR="68580" marT="0" marB="0" anchor="ctr"/>
                </a:tc>
                <a:tc vMerge="1">
                  <a:txBody>
                    <a:bodyPr/>
                    <a:lstStyle/>
                    <a:p>
                      <a:pPr indent="0" algn="ctr">
                        <a:lnSpc>
                          <a:spcPct val="100000"/>
                        </a:lnSpc>
                        <a:spcAft>
                          <a:spcPts val="0"/>
                        </a:spcAft>
                      </a:pPr>
                      <a:endParaRPr lang="zh-CN" sz="1600" kern="100" dirty="0">
                        <a:effectLst/>
                        <a:latin typeface="微软雅黑" panose="020B0503020204020204" pitchFamily="34" charset="-122"/>
                        <a:ea typeface="微软雅黑" panose="020B0503020204020204" pitchFamily="34" charset="-122"/>
                      </a:endParaRPr>
                    </a:p>
                  </a:txBody>
                  <a:tcPr marL="68580" marR="68580" marT="0" marB="0" anchor="ctr"/>
                </a:tc>
                <a:extLst>
                  <a:ext uri="{0D108BD9-81ED-4DB2-BD59-A6C34878D82A}">
                    <a16:rowId xmlns:a16="http://schemas.microsoft.com/office/drawing/2014/main" val="10008"/>
                  </a:ext>
                </a:extLst>
              </a:tr>
              <a:tr h="370840">
                <a:tc rowSpan="3">
                  <a:txBody>
                    <a:bodyPr/>
                    <a:lstStyle/>
                    <a:p>
                      <a:pPr indent="0" algn="ctr">
                        <a:lnSpc>
                          <a:spcPct val="100000"/>
                        </a:lnSpc>
                        <a:spcAft>
                          <a:spcPts val="0"/>
                        </a:spcAft>
                      </a:pPr>
                      <a:r>
                        <a:rPr lang="zh-CN" altLang="en-US" sz="1600" kern="100" dirty="0" smtClean="0">
                          <a:solidFill>
                            <a:schemeClr val="dk1"/>
                          </a:solidFill>
                          <a:effectLst/>
                          <a:latin typeface="微软雅黑" panose="020B0503020204020204" pitchFamily="34" charset="-122"/>
                          <a:ea typeface="微软雅黑" panose="020B0503020204020204" pitchFamily="34" charset="-122"/>
                          <a:cs typeface="+mn-cs"/>
                        </a:rPr>
                        <a:t>服务于双创教育的创新生态环境</a:t>
                      </a:r>
                      <a:endParaRPr lang="zh-CN" sz="1600" kern="100" dirty="0">
                        <a:solidFill>
                          <a:schemeClr val="dk1"/>
                        </a:solidFill>
                        <a:effectLst/>
                        <a:latin typeface="微软雅黑" panose="020B0503020204020204" pitchFamily="34" charset="-122"/>
                        <a:ea typeface="微软雅黑" panose="020B0503020204020204" pitchFamily="34" charset="-122"/>
                        <a:cs typeface="+mn-cs"/>
                      </a:endParaRPr>
                    </a:p>
                  </a:txBody>
                  <a:tcPr marL="68580" marR="68580" marT="0" marB="0" anchor="ctr"/>
                </a:tc>
                <a:tc>
                  <a:txBody>
                    <a:bodyPr/>
                    <a:lstStyle/>
                    <a:p>
                      <a:pPr indent="304800" algn="ctr">
                        <a:lnSpc>
                          <a:spcPct val="150000"/>
                        </a:lnSpc>
                        <a:spcAft>
                          <a:spcPts val="0"/>
                        </a:spcAft>
                      </a:pPr>
                      <a:r>
                        <a:rPr lang="zh-CN" altLang="en-US" sz="1600" kern="100" dirty="0" smtClean="0">
                          <a:solidFill>
                            <a:schemeClr val="dk1"/>
                          </a:solidFill>
                          <a:effectLst/>
                          <a:latin typeface="微软雅黑" panose="020B0503020204020204" pitchFamily="34" charset="-122"/>
                          <a:ea typeface="微软雅黑" panose="020B0503020204020204" pitchFamily="34" charset="-122"/>
                          <a:cs typeface="+mn-cs"/>
                        </a:rPr>
                        <a:t>创客空间信息平台建设</a:t>
                      </a:r>
                      <a:endParaRPr lang="zh-CN" sz="1600" kern="100" dirty="0">
                        <a:solidFill>
                          <a:schemeClr val="dk1"/>
                        </a:solidFill>
                        <a:effectLst/>
                        <a:latin typeface="微软雅黑" panose="020B0503020204020204" pitchFamily="34" charset="-122"/>
                        <a:ea typeface="微软雅黑" panose="020B0503020204020204" pitchFamily="34" charset="-122"/>
                        <a:cs typeface="+mn-cs"/>
                      </a:endParaRPr>
                    </a:p>
                  </a:txBody>
                  <a:tcPr marL="68580" marR="68580" marT="0" marB="0" anchor="ct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altLang="zh-CN" sz="1600" kern="100" dirty="0" smtClean="0">
                          <a:solidFill>
                            <a:schemeClr val="dk1"/>
                          </a:solidFill>
                          <a:effectLst/>
                          <a:latin typeface="微软雅黑" panose="020B0503020204020204" pitchFamily="34" charset="-122"/>
                          <a:ea typeface="微软雅黑" panose="020B0503020204020204" pitchFamily="34" charset="-122"/>
                          <a:cs typeface="+mn-cs"/>
                        </a:rPr>
                        <a:t>700</a:t>
                      </a:r>
                      <a:endParaRPr lang="zh-CN" sz="1600" kern="100" dirty="0">
                        <a:solidFill>
                          <a:schemeClr val="dk1"/>
                        </a:solidFill>
                        <a:effectLst/>
                        <a:latin typeface="微软雅黑" panose="020B0503020204020204" pitchFamily="34" charset="-122"/>
                        <a:ea typeface="微软雅黑" panose="020B0503020204020204" pitchFamily="34" charset="-122"/>
                        <a:cs typeface="+mn-cs"/>
                      </a:endParaRPr>
                    </a:p>
                  </a:txBody>
                  <a:tcPr marL="68580" marR="68580" marT="0" marB="0" anchor="ctr"/>
                </a:tc>
                <a:tc rowSpan="3">
                  <a:txBody>
                    <a:bodyPr/>
                    <a:lstStyle/>
                    <a:p>
                      <a:pPr indent="0" algn="ctr">
                        <a:lnSpc>
                          <a:spcPct val="100000"/>
                        </a:lnSpc>
                      </a:pPr>
                      <a:r>
                        <a:rPr lang="en-US" altLang="zh-CN" sz="1600" kern="100" dirty="0" smtClean="0">
                          <a:solidFill>
                            <a:schemeClr val="dk1"/>
                          </a:solidFill>
                          <a:effectLst/>
                          <a:latin typeface="微软雅黑" panose="020B0503020204020204" pitchFamily="34" charset="-122"/>
                          <a:ea typeface="微软雅黑" panose="020B0503020204020204" pitchFamily="34" charset="-122"/>
                          <a:cs typeface="+mn-cs"/>
                        </a:rPr>
                        <a:t>1400</a:t>
                      </a:r>
                      <a:endParaRPr lang="zh-CN" altLang="en-US" sz="1600" kern="100" dirty="0">
                        <a:solidFill>
                          <a:schemeClr val="dk1"/>
                        </a:solidFill>
                        <a:effectLst/>
                        <a:latin typeface="微软雅黑" panose="020B0503020204020204" pitchFamily="34" charset="-122"/>
                        <a:ea typeface="微软雅黑" panose="020B0503020204020204" pitchFamily="34" charset="-122"/>
                        <a:cs typeface="+mn-cs"/>
                      </a:endParaRPr>
                    </a:p>
                  </a:txBody>
                  <a:tcPr anchor="ctr"/>
                </a:tc>
                <a:extLst>
                  <a:ext uri="{0D108BD9-81ED-4DB2-BD59-A6C34878D82A}">
                    <a16:rowId xmlns:a16="http://schemas.microsoft.com/office/drawing/2014/main" val="10009"/>
                  </a:ext>
                </a:extLst>
              </a:tr>
              <a:tr h="370840">
                <a:tc vMerge="1">
                  <a:txBody>
                    <a:bodyPr/>
                    <a:lstStyle/>
                    <a:p>
                      <a:pPr indent="0" algn="ctr">
                        <a:lnSpc>
                          <a:spcPct val="100000"/>
                        </a:lnSpc>
                        <a:spcAft>
                          <a:spcPts val="0"/>
                        </a:spcAft>
                      </a:pPr>
                      <a:endParaRPr lang="zh-CN" sz="1600" kern="100" dirty="0">
                        <a:solidFill>
                          <a:schemeClr val="dk1"/>
                        </a:solidFill>
                        <a:effectLst/>
                        <a:latin typeface="微软雅黑" panose="020B0503020204020204" pitchFamily="34" charset="-122"/>
                        <a:ea typeface="微软雅黑" panose="020B0503020204020204" pitchFamily="34" charset="-122"/>
                        <a:cs typeface="+mn-cs"/>
                      </a:endParaRPr>
                    </a:p>
                  </a:txBody>
                  <a:tcPr marL="68580" marR="68580" marT="0" marB="0" anchor="ctr"/>
                </a:tc>
                <a:tc>
                  <a:txBody>
                    <a:bodyPr/>
                    <a:lstStyle/>
                    <a:p>
                      <a:pPr algn="ctr"/>
                      <a:r>
                        <a:rPr lang="zh-CN" altLang="en-US" sz="1600" kern="100" dirty="0" smtClean="0">
                          <a:solidFill>
                            <a:schemeClr val="dk1"/>
                          </a:solidFill>
                          <a:effectLst/>
                          <a:latin typeface="微软雅黑" panose="020B0503020204020204" pitchFamily="34" charset="-122"/>
                          <a:ea typeface="微软雅黑" panose="020B0503020204020204" pitchFamily="34" charset="-122"/>
                          <a:cs typeface="+mn-cs"/>
                        </a:rPr>
                        <a:t>动感平台团队训练教学设备</a:t>
                      </a:r>
                      <a:endParaRPr lang="zh-CN" altLang="en-US" sz="1600" kern="100" dirty="0">
                        <a:solidFill>
                          <a:schemeClr val="dk1"/>
                        </a:solidFill>
                        <a:effectLst/>
                        <a:latin typeface="微软雅黑" panose="020B0503020204020204" pitchFamily="34" charset="-122"/>
                        <a:ea typeface="微软雅黑" panose="020B0503020204020204" pitchFamily="34" charset="-122"/>
                        <a:cs typeface="+mn-cs"/>
                      </a:endParaRPr>
                    </a:p>
                  </a:txBody>
                  <a:tcPr marL="68580" marR="68580" marT="0" marB="0" anchor="ct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altLang="zh-CN" sz="1600" kern="100" dirty="0" smtClean="0">
                          <a:solidFill>
                            <a:schemeClr val="dk1"/>
                          </a:solidFill>
                          <a:effectLst/>
                          <a:latin typeface="微软雅黑" panose="020B0503020204020204" pitchFamily="34" charset="-122"/>
                          <a:ea typeface="微软雅黑" panose="020B0503020204020204" pitchFamily="34" charset="-122"/>
                          <a:cs typeface="+mn-cs"/>
                        </a:rPr>
                        <a:t>200</a:t>
                      </a:r>
                      <a:endParaRPr lang="zh-CN" sz="1600" kern="100" dirty="0">
                        <a:solidFill>
                          <a:schemeClr val="dk1"/>
                        </a:solidFill>
                        <a:effectLst/>
                        <a:latin typeface="微软雅黑" panose="020B0503020204020204" pitchFamily="34" charset="-122"/>
                        <a:ea typeface="微软雅黑" panose="020B0503020204020204" pitchFamily="34" charset="-122"/>
                        <a:cs typeface="+mn-cs"/>
                      </a:endParaRPr>
                    </a:p>
                  </a:txBody>
                  <a:tcPr marL="68580" marR="68580" marT="0" marB="0" anchor="ctr"/>
                </a:tc>
                <a:tc vMerge="1">
                  <a:txBody>
                    <a:bodyPr/>
                    <a:lstStyle/>
                    <a:p>
                      <a:pPr indent="0" algn="ctr">
                        <a:lnSpc>
                          <a:spcPct val="100000"/>
                        </a:lnSpc>
                      </a:pPr>
                      <a:endParaRPr lang="zh-CN" altLang="en-US" sz="1600" kern="100" dirty="0">
                        <a:solidFill>
                          <a:schemeClr val="dk1"/>
                        </a:solidFill>
                        <a:effectLst/>
                        <a:latin typeface="微软雅黑" panose="020B0503020204020204" pitchFamily="34" charset="-122"/>
                        <a:ea typeface="微软雅黑" panose="020B0503020204020204" pitchFamily="34" charset="-122"/>
                        <a:cs typeface="+mn-cs"/>
                      </a:endParaRPr>
                    </a:p>
                  </a:txBody>
                  <a:tcPr anchor="ctr"/>
                </a:tc>
                <a:extLst>
                  <a:ext uri="{0D108BD9-81ED-4DB2-BD59-A6C34878D82A}">
                    <a16:rowId xmlns:a16="http://schemas.microsoft.com/office/drawing/2014/main" val="10010"/>
                  </a:ext>
                </a:extLst>
              </a:tr>
              <a:tr h="370840">
                <a:tc vMerge="1">
                  <a:txBody>
                    <a:bodyPr/>
                    <a:lstStyle/>
                    <a:p>
                      <a:pPr indent="0" algn="ctr">
                        <a:lnSpc>
                          <a:spcPct val="100000"/>
                        </a:lnSpc>
                        <a:spcAft>
                          <a:spcPts val="0"/>
                        </a:spcAft>
                      </a:pPr>
                      <a:endParaRPr lang="zh-CN" sz="1600" kern="100" dirty="0">
                        <a:solidFill>
                          <a:schemeClr val="dk1"/>
                        </a:solidFill>
                        <a:effectLst/>
                        <a:latin typeface="微软雅黑" panose="020B0503020204020204" pitchFamily="34" charset="-122"/>
                        <a:ea typeface="微软雅黑" panose="020B0503020204020204" pitchFamily="34" charset="-122"/>
                        <a:cs typeface="+mn-cs"/>
                      </a:endParaRPr>
                    </a:p>
                  </a:txBody>
                  <a:tcPr marL="68580" marR="68580" marT="0" marB="0" anchor="ctr"/>
                </a:tc>
                <a:tc>
                  <a:txBody>
                    <a:bodyPr/>
                    <a:lstStyle/>
                    <a:p>
                      <a:pPr algn="ctr"/>
                      <a:r>
                        <a:rPr lang="zh-CN" altLang="en-US" sz="1600" kern="100" dirty="0" smtClean="0">
                          <a:solidFill>
                            <a:schemeClr val="dk1"/>
                          </a:solidFill>
                          <a:effectLst/>
                          <a:latin typeface="微软雅黑" panose="020B0503020204020204" pitchFamily="34" charset="-122"/>
                          <a:ea typeface="微软雅黑" panose="020B0503020204020204" pitchFamily="34" charset="-122"/>
                          <a:cs typeface="+mn-cs"/>
                        </a:rPr>
                        <a:t>训练中心</a:t>
                      </a:r>
                      <a:r>
                        <a:rPr lang="en-US" altLang="zh-CN" sz="1600" kern="100" dirty="0" smtClean="0">
                          <a:solidFill>
                            <a:schemeClr val="dk1"/>
                          </a:solidFill>
                          <a:effectLst/>
                          <a:latin typeface="微软雅黑" panose="020B0503020204020204" pitchFamily="34" charset="-122"/>
                          <a:ea typeface="微软雅黑" panose="020B0503020204020204" pitchFamily="34" charset="-122"/>
                          <a:cs typeface="+mn-cs"/>
                        </a:rPr>
                        <a:t>OA</a:t>
                      </a:r>
                      <a:r>
                        <a:rPr lang="zh-CN" altLang="en-US" sz="1600" kern="100" dirty="0" smtClean="0">
                          <a:solidFill>
                            <a:schemeClr val="dk1"/>
                          </a:solidFill>
                          <a:effectLst/>
                          <a:latin typeface="微软雅黑" panose="020B0503020204020204" pitchFamily="34" charset="-122"/>
                          <a:ea typeface="微软雅黑" panose="020B0503020204020204" pitchFamily="34" charset="-122"/>
                          <a:cs typeface="+mn-cs"/>
                        </a:rPr>
                        <a:t>系统建设</a:t>
                      </a:r>
                      <a:endParaRPr lang="zh-CN" altLang="en-US" sz="1600" kern="100" dirty="0">
                        <a:solidFill>
                          <a:schemeClr val="dk1"/>
                        </a:solidFill>
                        <a:effectLst/>
                        <a:latin typeface="微软雅黑" panose="020B0503020204020204" pitchFamily="34" charset="-122"/>
                        <a:ea typeface="微软雅黑" panose="020B0503020204020204" pitchFamily="34" charset="-122"/>
                        <a:cs typeface="+mn-cs"/>
                      </a:endParaRPr>
                    </a:p>
                  </a:txBody>
                  <a:tcPr marL="68580" marR="68580" marT="0" marB="0" anchor="ct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altLang="zh-CN" sz="1600" kern="100" dirty="0" smtClean="0">
                          <a:solidFill>
                            <a:schemeClr val="dk1"/>
                          </a:solidFill>
                          <a:effectLst/>
                          <a:latin typeface="微软雅黑" panose="020B0503020204020204" pitchFamily="34" charset="-122"/>
                          <a:ea typeface="微软雅黑" panose="020B0503020204020204" pitchFamily="34" charset="-122"/>
                          <a:cs typeface="+mn-cs"/>
                        </a:rPr>
                        <a:t>500</a:t>
                      </a:r>
                      <a:endParaRPr lang="zh-CN" sz="1600" kern="100" dirty="0">
                        <a:solidFill>
                          <a:schemeClr val="dk1"/>
                        </a:solidFill>
                        <a:effectLst/>
                        <a:latin typeface="微软雅黑" panose="020B0503020204020204" pitchFamily="34" charset="-122"/>
                        <a:ea typeface="微软雅黑" panose="020B0503020204020204" pitchFamily="34" charset="-122"/>
                        <a:cs typeface="+mn-cs"/>
                      </a:endParaRPr>
                    </a:p>
                  </a:txBody>
                  <a:tcPr marL="68580" marR="68580" marT="0" marB="0" anchor="ctr"/>
                </a:tc>
                <a:tc vMerge="1">
                  <a:txBody>
                    <a:bodyPr/>
                    <a:lstStyle/>
                    <a:p>
                      <a:pPr indent="0" algn="ctr">
                        <a:lnSpc>
                          <a:spcPct val="100000"/>
                        </a:lnSpc>
                      </a:pPr>
                      <a:endParaRPr lang="zh-CN" altLang="en-US" sz="1600" kern="100" dirty="0">
                        <a:solidFill>
                          <a:schemeClr val="dk1"/>
                        </a:solidFill>
                        <a:effectLst/>
                        <a:latin typeface="微软雅黑" panose="020B0503020204020204" pitchFamily="34" charset="-122"/>
                        <a:ea typeface="微软雅黑" panose="020B0503020204020204" pitchFamily="34" charset="-122"/>
                        <a:cs typeface="+mn-cs"/>
                      </a:endParaRPr>
                    </a:p>
                  </a:txBody>
                  <a:tcPr anchor="ctr"/>
                </a:tc>
                <a:extLst>
                  <a:ext uri="{0D108BD9-81ED-4DB2-BD59-A6C34878D82A}">
                    <a16:rowId xmlns:a16="http://schemas.microsoft.com/office/drawing/2014/main" val="10011"/>
                  </a:ext>
                </a:extLst>
              </a:tr>
              <a:tr h="370840">
                <a:tc>
                  <a:txBody>
                    <a:bodyPr/>
                    <a:lstStyle/>
                    <a:p>
                      <a:pPr indent="0" algn="ctr">
                        <a:lnSpc>
                          <a:spcPct val="100000"/>
                        </a:lnSpc>
                        <a:spcAft>
                          <a:spcPts val="0"/>
                        </a:spcAft>
                      </a:pPr>
                      <a:endParaRPr lang="zh-CN" sz="1600" kern="100" dirty="0">
                        <a:solidFill>
                          <a:schemeClr val="dk1"/>
                        </a:solidFill>
                        <a:effectLst/>
                        <a:latin typeface="微软雅黑" panose="020B0503020204020204" pitchFamily="34" charset="-122"/>
                        <a:ea typeface="微软雅黑" panose="020B0503020204020204" pitchFamily="34" charset="-122"/>
                        <a:cs typeface="+mn-cs"/>
                      </a:endParaRPr>
                    </a:p>
                  </a:txBody>
                  <a:tcPr marL="68580" marR="68580" marT="0" marB="0" anchor="ctr"/>
                </a:tc>
                <a:tc>
                  <a:txBody>
                    <a:bodyPr/>
                    <a:lstStyle/>
                    <a:p>
                      <a:pPr algn="ctr"/>
                      <a:r>
                        <a:rPr lang="zh-CN" altLang="en-US" sz="1600" kern="100" dirty="0" smtClean="0">
                          <a:solidFill>
                            <a:schemeClr val="dk1"/>
                          </a:solidFill>
                          <a:effectLst/>
                          <a:latin typeface="微软雅黑" panose="020B0503020204020204" pitchFamily="34" charset="-122"/>
                          <a:ea typeface="微软雅黑" panose="020B0503020204020204" pitchFamily="34" charset="-122"/>
                          <a:cs typeface="+mn-cs"/>
                        </a:rPr>
                        <a:t>合计</a:t>
                      </a:r>
                      <a:endParaRPr lang="zh-CN" altLang="en-US" sz="1600" kern="100" dirty="0">
                        <a:solidFill>
                          <a:schemeClr val="dk1"/>
                        </a:solidFill>
                        <a:effectLst/>
                        <a:latin typeface="微软雅黑" panose="020B0503020204020204" pitchFamily="34" charset="-122"/>
                        <a:ea typeface="微软雅黑" panose="020B0503020204020204" pitchFamily="34" charset="-122"/>
                        <a:cs typeface="+mn-cs"/>
                      </a:endParaRPr>
                    </a:p>
                  </a:txBody>
                  <a:tcPr marL="68580" marR="68580" marT="0" marB="0" anchor="ct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zh-CN" sz="1600" kern="100" dirty="0">
                        <a:solidFill>
                          <a:schemeClr val="dk1"/>
                        </a:solidFill>
                        <a:effectLst/>
                        <a:latin typeface="微软雅黑" panose="020B0503020204020204" pitchFamily="34" charset="-122"/>
                        <a:ea typeface="微软雅黑" panose="020B0503020204020204" pitchFamily="34" charset="-122"/>
                        <a:cs typeface="+mn-cs"/>
                      </a:endParaRPr>
                    </a:p>
                  </a:txBody>
                  <a:tcPr marL="68580" marR="68580" marT="0" marB="0" anchor="ctr"/>
                </a:tc>
                <a:tc>
                  <a:txBody>
                    <a:bodyPr/>
                    <a:lstStyle/>
                    <a:p>
                      <a:pPr indent="0" algn="ctr">
                        <a:lnSpc>
                          <a:spcPct val="100000"/>
                        </a:lnSpc>
                      </a:pPr>
                      <a:r>
                        <a:rPr lang="en-US" altLang="zh-CN" sz="1600" kern="0" dirty="0" smtClean="0">
                          <a:effectLst/>
                          <a:latin typeface="微软雅黑" panose="020B0503020204020204" pitchFamily="34" charset="-122"/>
                          <a:ea typeface="微软雅黑" panose="020B0503020204020204" pitchFamily="34" charset="-122"/>
                        </a:rPr>
                        <a:t>13100</a:t>
                      </a:r>
                      <a:endParaRPr lang="zh-CN" altLang="en-US" sz="1600" kern="100" dirty="0">
                        <a:solidFill>
                          <a:schemeClr val="dk1"/>
                        </a:solidFill>
                        <a:effectLst/>
                        <a:latin typeface="微软雅黑" panose="020B0503020204020204" pitchFamily="34" charset="-122"/>
                        <a:ea typeface="微软雅黑" panose="020B0503020204020204" pitchFamily="34" charset="-122"/>
                        <a:cs typeface="+mn-cs"/>
                      </a:endParaRPr>
                    </a:p>
                  </a:txBody>
                  <a:tcPr anchor="ctr"/>
                </a:tc>
                <a:extLst>
                  <a:ext uri="{0D108BD9-81ED-4DB2-BD59-A6C34878D82A}">
                    <a16:rowId xmlns:a16="http://schemas.microsoft.com/office/drawing/2014/main" val="10012"/>
                  </a:ext>
                </a:extLst>
              </a:tr>
            </a:tbl>
          </a:graphicData>
        </a:graphic>
      </p:graphicFrame>
      <p:sp>
        <p:nvSpPr>
          <p:cNvPr id="10" name="内容占位符 4"/>
          <p:cNvSpPr txBox="1">
            <a:spLocks/>
          </p:cNvSpPr>
          <p:nvPr/>
        </p:nvSpPr>
        <p:spPr>
          <a:xfrm>
            <a:off x="1355381" y="1383029"/>
            <a:ext cx="7179020" cy="436787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微软雅黑" panose="020B0503020204020204" pitchFamily="34" charset="-122"/>
                <a:ea typeface="微软雅黑" panose="020B0503020204020204" pitchFamily="34" charset="-122"/>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微软雅黑" panose="020B0503020204020204" pitchFamily="34" charset="-122"/>
                <a:ea typeface="微软雅黑" panose="020B0503020204020204" pitchFamily="34" charset="-122"/>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微软雅黑" panose="020B0503020204020204" pitchFamily="34" charset="-122"/>
                <a:ea typeface="微软雅黑" panose="020B0503020204020204" pitchFamily="34" charset="-122"/>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微软雅黑" panose="020B0503020204020204" pitchFamily="34" charset="-122"/>
                <a:ea typeface="微软雅黑" panose="020B0503020204020204" pitchFamily="34" charset="-122"/>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微软雅黑" panose="020B0503020204020204" pitchFamily="34" charset="-122"/>
                <a:ea typeface="微软雅黑" panose="020B0503020204020204" pitchFamily="34" charset="-122"/>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zh-CN" altLang="en-US" dirty="0" smtClean="0"/>
              <a:t>专项经费列支</a:t>
            </a:r>
            <a:endParaRPr lang="zh-CN" altLang="zh-CN" dirty="0"/>
          </a:p>
        </p:txBody>
      </p:sp>
    </p:spTree>
    <p:extLst>
      <p:ext uri="{BB962C8B-B14F-4D97-AF65-F5344CB8AC3E}">
        <p14:creationId xmlns:p14="http://schemas.microsoft.com/office/powerpoint/2010/main" val="413879701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nvPr>
        </p:nvSpPr>
        <p:spPr>
          <a:xfrm>
            <a:off x="1828800" y="1571298"/>
            <a:ext cx="6705600" cy="3117040"/>
          </a:xfrm>
        </p:spPr>
        <p:txBody>
          <a:bodyPr/>
          <a:lstStyle/>
          <a:p>
            <a:pPr algn="ctr">
              <a:lnSpc>
                <a:spcPct val="150000"/>
              </a:lnSpc>
            </a:pPr>
            <a:r>
              <a:rPr lang="zh-CN" altLang="en-US" dirty="0" smtClean="0"/>
              <a:t>敬请各位专家批评指正</a:t>
            </a:r>
            <a:r>
              <a:rPr lang="en-US" altLang="zh-CN" dirty="0" smtClean="0"/>
              <a:t/>
            </a:r>
            <a:br>
              <a:rPr lang="en-US" altLang="zh-CN" dirty="0" smtClean="0"/>
            </a:br>
            <a:r>
              <a:rPr lang="zh-CN" altLang="en-US" dirty="0" smtClean="0"/>
              <a:t>谢 谢！</a:t>
            </a:r>
            <a:endParaRPr lang="zh-CN" altLang="en-US" dirty="0"/>
          </a:p>
        </p:txBody>
      </p:sp>
    </p:spTree>
    <p:extLst>
      <p:ext uri="{BB962C8B-B14F-4D97-AF65-F5344CB8AC3E}">
        <p14:creationId xmlns:p14="http://schemas.microsoft.com/office/powerpoint/2010/main" val="21872581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smtClean="0"/>
              <a:t>清华大学</a:t>
            </a:r>
            <a:r>
              <a:rPr lang="en-US" altLang="zh-CN" dirty="0"/>
              <a:t> </a:t>
            </a:r>
            <a:r>
              <a:rPr lang="en-US" altLang="zh-CN" dirty="0" smtClean="0"/>
              <a:t>iCenter</a:t>
            </a:r>
            <a:r>
              <a:rPr lang="zh-CN" altLang="en-US" dirty="0" smtClean="0"/>
              <a:t>创客空间</a:t>
            </a:r>
            <a:endParaRPr lang="zh-CN" altLang="en-US" dirty="0"/>
          </a:p>
        </p:txBody>
      </p:sp>
      <p:sp>
        <p:nvSpPr>
          <p:cNvPr id="6" name="内容占位符 5"/>
          <p:cNvSpPr>
            <a:spLocks noGrp="1"/>
          </p:cNvSpPr>
          <p:nvPr>
            <p:ph sz="half" idx="2"/>
          </p:nvPr>
        </p:nvSpPr>
        <p:spPr>
          <a:xfrm>
            <a:off x="5228086" y="1905000"/>
            <a:ext cx="3647839" cy="4346944"/>
          </a:xfrm>
        </p:spPr>
        <p:txBody>
          <a:bodyPr>
            <a:noAutofit/>
          </a:bodyPr>
          <a:lstStyle/>
          <a:p>
            <a:pPr>
              <a:buFont typeface="Wingdings" panose="05000000000000000000" pitchFamily="2" charset="2"/>
              <a:buChar char="u"/>
            </a:pPr>
            <a:r>
              <a:rPr lang="zh-CN" altLang="en-US" sz="2000" dirty="0" smtClean="0"/>
              <a:t>清华大学</a:t>
            </a:r>
            <a:r>
              <a:rPr lang="zh-CN" altLang="en-US" sz="2000" dirty="0"/>
              <a:t>依托基础工业训练中心，联合美术学院、工业工程系、机械工程系、自动化系等院系，聚合学校相关创新创业实践资源，建设</a:t>
            </a:r>
            <a:r>
              <a:rPr lang="en-US" altLang="zh-CN" sz="2000" dirty="0" err="1"/>
              <a:t>iCenter</a:t>
            </a:r>
            <a:r>
              <a:rPr lang="zh-CN" altLang="en-US" sz="2000" dirty="0"/>
              <a:t>创客空间</a:t>
            </a:r>
            <a:r>
              <a:rPr lang="zh-CN" altLang="en-US" sz="2000" dirty="0" smtClean="0"/>
              <a:t>，打造</a:t>
            </a:r>
            <a:r>
              <a:rPr lang="zh-CN" altLang="en-US" sz="2000" dirty="0"/>
              <a:t>校内开放的创意创新创业活动支撑服务</a:t>
            </a:r>
            <a:r>
              <a:rPr lang="zh-CN" altLang="en-US" sz="2000" dirty="0" smtClean="0"/>
              <a:t>平台</a:t>
            </a:r>
            <a:r>
              <a:rPr lang="en-US" altLang="zh-CN" sz="2000" dirty="0" smtClean="0"/>
              <a:t>––</a:t>
            </a:r>
            <a:r>
              <a:rPr lang="zh-CN" altLang="en-US" sz="2000" dirty="0" smtClean="0"/>
              <a:t>跨学科</a:t>
            </a:r>
            <a:r>
              <a:rPr lang="zh-CN" altLang="en-US" sz="2000" dirty="0"/>
              <a:t>创客空间，涵盖各个院系具有创新创业志趣的学生，以优质实践教学资源支持全校创新创业生态系统。</a:t>
            </a:r>
          </a:p>
        </p:txBody>
      </p:sp>
      <p:pic>
        <p:nvPicPr>
          <p:cNvPr id="2" name="图片 1"/>
          <p:cNvPicPr>
            <a:picLocks noChangeAspect="1"/>
          </p:cNvPicPr>
          <p:nvPr/>
        </p:nvPicPr>
        <p:blipFill>
          <a:blip r:embed="rId2"/>
          <a:stretch>
            <a:fillRect/>
          </a:stretch>
        </p:blipFill>
        <p:spPr>
          <a:xfrm>
            <a:off x="894733" y="1692349"/>
            <a:ext cx="4216395" cy="3432544"/>
          </a:xfrm>
          <a:prstGeom prst="rect">
            <a:avLst/>
          </a:prstGeom>
        </p:spPr>
      </p:pic>
    </p:spTree>
    <p:extLst>
      <p:ext uri="{BB962C8B-B14F-4D97-AF65-F5344CB8AC3E}">
        <p14:creationId xmlns:p14="http://schemas.microsoft.com/office/powerpoint/2010/main" val="30699592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左右箭头 64"/>
          <p:cNvSpPr>
            <a:spLocks noChangeAspect="1"/>
          </p:cNvSpPr>
          <p:nvPr/>
        </p:nvSpPr>
        <p:spPr bwMode="auto">
          <a:xfrm>
            <a:off x="2124044" y="4729567"/>
            <a:ext cx="566820" cy="264600"/>
          </a:xfrm>
          <a:prstGeom prst="leftRightArrow">
            <a:avLst/>
          </a:prstGeom>
          <a:ln>
            <a:headEnd/>
            <a:tailEnd/>
          </a:ln>
        </p:spPr>
        <p:style>
          <a:lnRef idx="2">
            <a:schemeClr val="accent1"/>
          </a:lnRef>
          <a:fillRef idx="1">
            <a:schemeClr val="lt1"/>
          </a:fillRef>
          <a:effectRef idx="0">
            <a:schemeClr val="accent1"/>
          </a:effectRef>
          <a:fontRef idx="minor">
            <a:schemeClr val="dk1"/>
          </a:fontRef>
        </p:style>
        <p:txBody>
          <a:bodyPr wrap="square" rtlCol="0" anchor="ctr">
            <a:spAutoFit/>
          </a:bodyPr>
          <a:lstStyle/>
          <a:p>
            <a:pPr algn="just"/>
            <a:endParaRPr lang="zh-CN" altLang="en-US" b="1" dirty="0">
              <a:solidFill>
                <a:srgbClr val="C00000"/>
              </a:solidFill>
              <a:latin typeface="微软雅黑" pitchFamily="34" charset="-122"/>
              <a:ea typeface="微软雅黑" pitchFamily="34" charset="-122"/>
            </a:endParaRPr>
          </a:p>
        </p:txBody>
      </p:sp>
      <p:grpSp>
        <p:nvGrpSpPr>
          <p:cNvPr id="2" name="Group 8"/>
          <p:cNvGrpSpPr>
            <a:grpSpLocks/>
          </p:cNvGrpSpPr>
          <p:nvPr/>
        </p:nvGrpSpPr>
        <p:grpSpPr bwMode="auto">
          <a:xfrm>
            <a:off x="1195350" y="830233"/>
            <a:ext cx="7000924" cy="795352"/>
            <a:chOff x="624" y="1152"/>
            <a:chExt cx="4080" cy="720"/>
          </a:xfrm>
        </p:grpSpPr>
        <p:sp>
          <p:nvSpPr>
            <p:cNvPr id="11" name="Rectangle 9"/>
            <p:cNvSpPr>
              <a:spLocks noChangeArrowheads="1"/>
            </p:cNvSpPr>
            <p:nvPr/>
          </p:nvSpPr>
          <p:spPr bwMode="gray">
            <a:xfrm rot="3419336">
              <a:off x="624" y="1200"/>
              <a:ext cx="672" cy="672"/>
            </a:xfrm>
            <a:prstGeom prst="rect">
              <a:avLst/>
            </a:prstGeom>
            <a:gradFill rotWithShape="1">
              <a:gsLst>
                <a:gs pos="0">
                  <a:schemeClr val="hlink"/>
                </a:gs>
                <a:gs pos="100000">
                  <a:schemeClr val="hlink">
                    <a:gamma/>
                    <a:shade val="46275"/>
                    <a:invGamma/>
                  </a:schemeClr>
                </a:gs>
              </a:gsLst>
              <a:lin ang="5400000" scaled="1"/>
            </a:gradFill>
            <a:ln w="9525">
              <a:miter lim="800000"/>
              <a:headEnd/>
              <a:tailEnd/>
            </a:ln>
            <a:effectLst/>
            <a:scene3d>
              <a:camera prst="legacyPerspectiveFront">
                <a:rot lat="0" lon="1500000" rev="0"/>
              </a:camera>
              <a:lightRig rig="legacyFlat4" dir="b"/>
            </a:scene3d>
            <a:sp3d extrusionH="887400" prstMaterial="legacyMatte">
              <a:bevelT w="13500" h="13500" prst="angle"/>
              <a:bevelB w="13500" h="13500" prst="angle"/>
              <a:extrusionClr>
                <a:schemeClr val="hlink"/>
              </a:extrusionClr>
            </a:sp3d>
          </p:spPr>
          <p:txBody>
            <a:bodyPr wrap="none" anchor="ctr">
              <a:flatTx/>
            </a:bodyPr>
            <a:lstStyle/>
            <a:p>
              <a:pPr>
                <a:defRPr/>
              </a:pPr>
              <a:endParaRPr lang="zh-CN" altLang="en-US" sz="1400"/>
            </a:p>
          </p:txBody>
        </p:sp>
        <p:grpSp>
          <p:nvGrpSpPr>
            <p:cNvPr id="3" name="Group 10"/>
            <p:cNvGrpSpPr>
              <a:grpSpLocks/>
            </p:cNvGrpSpPr>
            <p:nvPr/>
          </p:nvGrpSpPr>
          <p:grpSpPr bwMode="auto">
            <a:xfrm>
              <a:off x="1292" y="1296"/>
              <a:ext cx="623" cy="96"/>
              <a:chOff x="2003" y="3439"/>
              <a:chExt cx="468" cy="244"/>
            </a:xfrm>
          </p:grpSpPr>
          <p:sp>
            <p:nvSpPr>
              <p:cNvPr id="17458" name="Oval 11"/>
              <p:cNvSpPr>
                <a:spLocks noChangeArrowheads="1"/>
              </p:cNvSpPr>
              <p:nvPr/>
            </p:nvSpPr>
            <p:spPr bwMode="gray">
              <a:xfrm>
                <a:off x="2003" y="3439"/>
                <a:ext cx="79" cy="242"/>
              </a:xfrm>
              <a:prstGeom prst="ellipse">
                <a:avLst/>
              </a:prstGeom>
              <a:gradFill rotWithShape="0">
                <a:gsLst>
                  <a:gs pos="0">
                    <a:srgbClr val="767676"/>
                  </a:gs>
                  <a:gs pos="50000">
                    <a:srgbClr val="FFFFFF"/>
                  </a:gs>
                  <a:gs pos="100000">
                    <a:srgbClr val="767676"/>
                  </a:gs>
                </a:gsLst>
                <a:lin ang="5400000" scaled="1"/>
              </a:gradFill>
              <a:ln w="9525">
                <a:noFill/>
                <a:round/>
                <a:headEnd/>
                <a:tailEnd/>
              </a:ln>
            </p:spPr>
            <p:txBody>
              <a:bodyPr wrap="none" anchor="ctr"/>
              <a:lstStyle/>
              <a:p>
                <a:endParaRPr lang="zh-CN" altLang="en-US" sz="1600"/>
              </a:p>
            </p:txBody>
          </p:sp>
          <p:sp>
            <p:nvSpPr>
              <p:cNvPr id="17459" name="Rectangle 12"/>
              <p:cNvSpPr>
                <a:spLocks noChangeArrowheads="1"/>
              </p:cNvSpPr>
              <p:nvPr/>
            </p:nvSpPr>
            <p:spPr bwMode="gray">
              <a:xfrm>
                <a:off x="2048" y="3441"/>
                <a:ext cx="388" cy="242"/>
              </a:xfrm>
              <a:prstGeom prst="rect">
                <a:avLst/>
              </a:prstGeom>
              <a:gradFill rotWithShape="0">
                <a:gsLst>
                  <a:gs pos="0">
                    <a:srgbClr val="767676"/>
                  </a:gs>
                  <a:gs pos="50000">
                    <a:srgbClr val="FFFFFF"/>
                  </a:gs>
                  <a:gs pos="100000">
                    <a:srgbClr val="767676"/>
                  </a:gs>
                </a:gsLst>
                <a:lin ang="5400000" scaled="1"/>
              </a:gradFill>
              <a:ln w="9525">
                <a:noFill/>
                <a:miter lim="800000"/>
                <a:headEnd/>
                <a:tailEnd/>
              </a:ln>
            </p:spPr>
            <p:txBody>
              <a:bodyPr wrap="none" anchor="ctr"/>
              <a:lstStyle/>
              <a:p>
                <a:endParaRPr lang="zh-CN" altLang="en-US" sz="1600"/>
              </a:p>
            </p:txBody>
          </p:sp>
          <p:sp>
            <p:nvSpPr>
              <p:cNvPr id="28" name="Oval 13"/>
              <p:cNvSpPr>
                <a:spLocks noChangeArrowheads="1"/>
              </p:cNvSpPr>
              <p:nvPr/>
            </p:nvSpPr>
            <p:spPr bwMode="gray">
              <a:xfrm>
                <a:off x="2400" y="3442"/>
                <a:ext cx="71" cy="236"/>
              </a:xfrm>
              <a:prstGeom prst="ellipse">
                <a:avLst/>
              </a:prstGeom>
              <a:gradFill rotWithShape="0">
                <a:gsLst>
                  <a:gs pos="0">
                    <a:schemeClr val="bg1">
                      <a:gamma/>
                      <a:shade val="46275"/>
                      <a:invGamma/>
                    </a:schemeClr>
                  </a:gs>
                  <a:gs pos="50000">
                    <a:schemeClr val="bg1"/>
                  </a:gs>
                  <a:gs pos="100000">
                    <a:schemeClr val="bg1">
                      <a:gamma/>
                      <a:shade val="46275"/>
                      <a:invGamma/>
                    </a:schemeClr>
                  </a:gs>
                </a:gsLst>
                <a:lin ang="5400000" scaled="1"/>
              </a:gradFill>
              <a:ln w="12700">
                <a:solidFill>
                  <a:schemeClr val="bg1"/>
                </a:solidFill>
                <a:round/>
                <a:headEnd/>
                <a:tailEnd/>
              </a:ln>
              <a:effectLst/>
            </p:spPr>
            <p:txBody>
              <a:bodyPr wrap="none" anchor="ctr"/>
              <a:lstStyle/>
              <a:p>
                <a:pPr>
                  <a:defRPr/>
                </a:pPr>
                <a:endParaRPr lang="zh-CN" altLang="en-US" sz="1600"/>
              </a:p>
            </p:txBody>
          </p:sp>
          <p:sp>
            <p:nvSpPr>
              <p:cNvPr id="29" name="Oval 14"/>
              <p:cNvSpPr>
                <a:spLocks noChangeArrowheads="1"/>
              </p:cNvSpPr>
              <p:nvPr/>
            </p:nvSpPr>
            <p:spPr bwMode="gray">
              <a:xfrm>
                <a:off x="2438" y="3520"/>
                <a:ext cx="20" cy="68"/>
              </a:xfrm>
              <a:prstGeom prst="ellipse">
                <a:avLst/>
              </a:prstGeom>
              <a:gradFill rotWithShape="0">
                <a:gsLst>
                  <a:gs pos="0">
                    <a:schemeClr val="bg1">
                      <a:gamma/>
                      <a:shade val="46275"/>
                      <a:invGamma/>
                    </a:schemeClr>
                  </a:gs>
                  <a:gs pos="50000">
                    <a:schemeClr val="bg1"/>
                  </a:gs>
                  <a:gs pos="100000">
                    <a:schemeClr val="bg1">
                      <a:gamma/>
                      <a:shade val="46275"/>
                      <a:invGamma/>
                    </a:schemeClr>
                  </a:gs>
                </a:gsLst>
                <a:lin ang="5400000" scaled="1"/>
              </a:gradFill>
              <a:ln w="9525">
                <a:noFill/>
                <a:round/>
                <a:headEnd/>
                <a:tailEnd/>
              </a:ln>
              <a:effectLst/>
            </p:spPr>
            <p:txBody>
              <a:bodyPr wrap="none" anchor="ctr"/>
              <a:lstStyle/>
              <a:p>
                <a:pPr>
                  <a:defRPr/>
                </a:pPr>
                <a:endParaRPr lang="zh-CN" altLang="en-US" sz="1600"/>
              </a:p>
            </p:txBody>
          </p:sp>
        </p:grpSp>
        <p:sp>
          <p:nvSpPr>
            <p:cNvPr id="17445" name="Rectangle 15"/>
            <p:cNvSpPr>
              <a:spLocks noChangeArrowheads="1"/>
            </p:cNvSpPr>
            <p:nvPr/>
          </p:nvSpPr>
          <p:spPr bwMode="gray">
            <a:xfrm rot="3419336">
              <a:off x="1776" y="1152"/>
              <a:ext cx="672" cy="672"/>
            </a:xfrm>
            <a:prstGeom prst="rect">
              <a:avLst/>
            </a:prstGeom>
            <a:solidFill>
              <a:schemeClr val="accent1"/>
            </a:solidFill>
            <a:ln w="9525">
              <a:miter lim="800000"/>
              <a:headEnd/>
              <a:tailEnd/>
            </a:ln>
            <a:scene3d>
              <a:camera prst="legacyPerspectiveFront">
                <a:rot lat="0" lon="1500000" rev="0"/>
              </a:camera>
              <a:lightRig rig="legacyFlat4" dir="b"/>
            </a:scene3d>
            <a:sp3d extrusionH="887400" prstMaterial="legacyMatte">
              <a:bevelT w="13500" h="13500" prst="angle"/>
              <a:bevelB w="13500" h="13500" prst="angle"/>
              <a:extrusionClr>
                <a:schemeClr val="accent1"/>
              </a:extrusionClr>
            </a:sp3d>
          </p:spPr>
          <p:txBody>
            <a:bodyPr wrap="none" anchor="ctr">
              <a:flatTx/>
            </a:bodyPr>
            <a:lstStyle/>
            <a:p>
              <a:endParaRPr lang="zh-CN" altLang="en-US" sz="1600"/>
            </a:p>
          </p:txBody>
        </p:sp>
        <p:grpSp>
          <p:nvGrpSpPr>
            <p:cNvPr id="4" name="Group 16"/>
            <p:cNvGrpSpPr>
              <a:grpSpLocks/>
            </p:cNvGrpSpPr>
            <p:nvPr/>
          </p:nvGrpSpPr>
          <p:grpSpPr bwMode="auto">
            <a:xfrm>
              <a:off x="2444" y="1296"/>
              <a:ext cx="623" cy="96"/>
              <a:chOff x="2003" y="3439"/>
              <a:chExt cx="468" cy="244"/>
            </a:xfrm>
          </p:grpSpPr>
          <p:sp>
            <p:nvSpPr>
              <p:cNvPr id="17454" name="Oval 17"/>
              <p:cNvSpPr>
                <a:spLocks noChangeArrowheads="1"/>
              </p:cNvSpPr>
              <p:nvPr/>
            </p:nvSpPr>
            <p:spPr bwMode="gray">
              <a:xfrm>
                <a:off x="2003" y="3439"/>
                <a:ext cx="79" cy="242"/>
              </a:xfrm>
              <a:prstGeom prst="ellipse">
                <a:avLst/>
              </a:prstGeom>
              <a:gradFill rotWithShape="0">
                <a:gsLst>
                  <a:gs pos="0">
                    <a:srgbClr val="767676"/>
                  </a:gs>
                  <a:gs pos="50000">
                    <a:srgbClr val="FFFFFF"/>
                  </a:gs>
                  <a:gs pos="100000">
                    <a:srgbClr val="767676"/>
                  </a:gs>
                </a:gsLst>
                <a:lin ang="5400000" scaled="1"/>
              </a:gradFill>
              <a:ln w="9525">
                <a:noFill/>
                <a:round/>
                <a:headEnd/>
                <a:tailEnd/>
              </a:ln>
            </p:spPr>
            <p:txBody>
              <a:bodyPr wrap="none" anchor="ctr"/>
              <a:lstStyle/>
              <a:p>
                <a:endParaRPr lang="zh-CN" altLang="en-US" sz="1600"/>
              </a:p>
            </p:txBody>
          </p:sp>
          <p:sp>
            <p:nvSpPr>
              <p:cNvPr id="17455" name="Rectangle 18"/>
              <p:cNvSpPr>
                <a:spLocks noChangeArrowheads="1"/>
              </p:cNvSpPr>
              <p:nvPr/>
            </p:nvSpPr>
            <p:spPr bwMode="gray">
              <a:xfrm>
                <a:off x="2048" y="3441"/>
                <a:ext cx="388" cy="242"/>
              </a:xfrm>
              <a:prstGeom prst="rect">
                <a:avLst/>
              </a:prstGeom>
              <a:gradFill rotWithShape="0">
                <a:gsLst>
                  <a:gs pos="0">
                    <a:srgbClr val="767676"/>
                  </a:gs>
                  <a:gs pos="50000">
                    <a:srgbClr val="FFFFFF"/>
                  </a:gs>
                  <a:gs pos="100000">
                    <a:srgbClr val="767676"/>
                  </a:gs>
                </a:gsLst>
                <a:lin ang="5400000" scaled="1"/>
              </a:gradFill>
              <a:ln w="9525">
                <a:noFill/>
                <a:miter lim="800000"/>
                <a:headEnd/>
                <a:tailEnd/>
              </a:ln>
            </p:spPr>
            <p:txBody>
              <a:bodyPr wrap="none" anchor="ctr"/>
              <a:lstStyle/>
              <a:p>
                <a:endParaRPr lang="zh-CN" altLang="en-US" sz="1600"/>
              </a:p>
            </p:txBody>
          </p:sp>
          <p:sp>
            <p:nvSpPr>
              <p:cNvPr id="24" name="Oval 19"/>
              <p:cNvSpPr>
                <a:spLocks noChangeArrowheads="1"/>
              </p:cNvSpPr>
              <p:nvPr/>
            </p:nvSpPr>
            <p:spPr bwMode="gray">
              <a:xfrm>
                <a:off x="2400" y="3442"/>
                <a:ext cx="71" cy="236"/>
              </a:xfrm>
              <a:prstGeom prst="ellipse">
                <a:avLst/>
              </a:prstGeom>
              <a:gradFill rotWithShape="0">
                <a:gsLst>
                  <a:gs pos="0">
                    <a:schemeClr val="bg1">
                      <a:gamma/>
                      <a:shade val="46275"/>
                      <a:invGamma/>
                    </a:schemeClr>
                  </a:gs>
                  <a:gs pos="50000">
                    <a:schemeClr val="bg1"/>
                  </a:gs>
                  <a:gs pos="100000">
                    <a:schemeClr val="bg1">
                      <a:gamma/>
                      <a:shade val="46275"/>
                      <a:invGamma/>
                    </a:schemeClr>
                  </a:gs>
                </a:gsLst>
                <a:lin ang="5400000" scaled="1"/>
              </a:gradFill>
              <a:ln w="12700">
                <a:solidFill>
                  <a:schemeClr val="bg1"/>
                </a:solidFill>
                <a:round/>
                <a:headEnd/>
                <a:tailEnd/>
              </a:ln>
              <a:effectLst/>
            </p:spPr>
            <p:txBody>
              <a:bodyPr wrap="none" anchor="ctr"/>
              <a:lstStyle/>
              <a:p>
                <a:pPr>
                  <a:defRPr/>
                </a:pPr>
                <a:endParaRPr lang="zh-CN" altLang="en-US" sz="1600"/>
              </a:p>
            </p:txBody>
          </p:sp>
          <p:sp>
            <p:nvSpPr>
              <p:cNvPr id="25" name="Oval 20"/>
              <p:cNvSpPr>
                <a:spLocks noChangeArrowheads="1"/>
              </p:cNvSpPr>
              <p:nvPr/>
            </p:nvSpPr>
            <p:spPr bwMode="gray">
              <a:xfrm>
                <a:off x="2438" y="3520"/>
                <a:ext cx="20" cy="68"/>
              </a:xfrm>
              <a:prstGeom prst="ellipse">
                <a:avLst/>
              </a:prstGeom>
              <a:gradFill rotWithShape="0">
                <a:gsLst>
                  <a:gs pos="0">
                    <a:schemeClr val="bg1">
                      <a:gamma/>
                      <a:shade val="46275"/>
                      <a:invGamma/>
                    </a:schemeClr>
                  </a:gs>
                  <a:gs pos="50000">
                    <a:schemeClr val="bg1"/>
                  </a:gs>
                  <a:gs pos="100000">
                    <a:schemeClr val="bg1">
                      <a:gamma/>
                      <a:shade val="46275"/>
                      <a:invGamma/>
                    </a:schemeClr>
                  </a:gs>
                </a:gsLst>
                <a:lin ang="5400000" scaled="1"/>
              </a:gradFill>
              <a:ln w="9525">
                <a:noFill/>
                <a:round/>
                <a:headEnd/>
                <a:tailEnd/>
              </a:ln>
              <a:effectLst/>
            </p:spPr>
            <p:txBody>
              <a:bodyPr wrap="none" anchor="ctr"/>
              <a:lstStyle/>
              <a:p>
                <a:pPr>
                  <a:defRPr/>
                </a:pPr>
                <a:endParaRPr lang="zh-CN" altLang="en-US" sz="1600"/>
              </a:p>
            </p:txBody>
          </p:sp>
        </p:grpSp>
        <p:sp>
          <p:nvSpPr>
            <p:cNvPr id="15" name="Rectangle 21"/>
            <p:cNvSpPr>
              <a:spLocks noChangeArrowheads="1"/>
            </p:cNvSpPr>
            <p:nvPr/>
          </p:nvSpPr>
          <p:spPr bwMode="gray">
            <a:xfrm rot="3419336">
              <a:off x="2880" y="1154"/>
              <a:ext cx="671" cy="669"/>
            </a:xfrm>
            <a:prstGeom prst="rect">
              <a:avLst/>
            </a:prstGeom>
            <a:gradFill rotWithShape="1">
              <a:gsLst>
                <a:gs pos="0">
                  <a:schemeClr val="hlink"/>
                </a:gs>
                <a:gs pos="100000">
                  <a:schemeClr val="hlink">
                    <a:gamma/>
                    <a:shade val="46275"/>
                    <a:invGamma/>
                  </a:schemeClr>
                </a:gs>
              </a:gsLst>
              <a:lin ang="5400000" scaled="1"/>
            </a:gradFill>
            <a:ln w="9525">
              <a:miter lim="800000"/>
              <a:headEnd/>
              <a:tailEnd/>
            </a:ln>
            <a:effectLst/>
            <a:scene3d>
              <a:camera prst="legacyPerspectiveFront">
                <a:rot lat="0" lon="1500000" rev="0"/>
              </a:camera>
              <a:lightRig rig="legacyFlat4" dir="b"/>
            </a:scene3d>
            <a:sp3d extrusionH="887400" prstMaterial="legacyMatte">
              <a:bevelT w="13500" h="13500" prst="angle"/>
              <a:bevelB w="13500" h="13500" prst="angle"/>
              <a:extrusionClr>
                <a:schemeClr val="hlink"/>
              </a:extrusionClr>
            </a:sp3d>
          </p:spPr>
          <p:txBody>
            <a:bodyPr wrap="none" anchor="ctr">
              <a:flatTx/>
            </a:bodyPr>
            <a:lstStyle/>
            <a:p>
              <a:pPr>
                <a:defRPr/>
              </a:pPr>
              <a:endParaRPr lang="zh-CN" altLang="en-US" sz="1600"/>
            </a:p>
          </p:txBody>
        </p:sp>
        <p:grpSp>
          <p:nvGrpSpPr>
            <p:cNvPr id="5" name="Group 22"/>
            <p:cNvGrpSpPr>
              <a:grpSpLocks/>
            </p:cNvGrpSpPr>
            <p:nvPr/>
          </p:nvGrpSpPr>
          <p:grpSpPr bwMode="auto">
            <a:xfrm>
              <a:off x="3605" y="1296"/>
              <a:ext cx="817" cy="96"/>
              <a:chOff x="2003" y="3439"/>
              <a:chExt cx="468" cy="244"/>
            </a:xfrm>
          </p:grpSpPr>
          <p:sp>
            <p:nvSpPr>
              <p:cNvPr id="17450" name="Oval 23"/>
              <p:cNvSpPr>
                <a:spLocks noChangeArrowheads="1"/>
              </p:cNvSpPr>
              <p:nvPr/>
            </p:nvSpPr>
            <p:spPr bwMode="gray">
              <a:xfrm>
                <a:off x="2003" y="3439"/>
                <a:ext cx="79" cy="242"/>
              </a:xfrm>
              <a:prstGeom prst="ellipse">
                <a:avLst/>
              </a:prstGeom>
              <a:gradFill rotWithShape="0">
                <a:gsLst>
                  <a:gs pos="0">
                    <a:srgbClr val="767676"/>
                  </a:gs>
                  <a:gs pos="50000">
                    <a:srgbClr val="FFFFFF"/>
                  </a:gs>
                  <a:gs pos="100000">
                    <a:srgbClr val="767676"/>
                  </a:gs>
                </a:gsLst>
                <a:lin ang="5400000" scaled="1"/>
              </a:gradFill>
              <a:ln w="9525">
                <a:noFill/>
                <a:round/>
                <a:headEnd/>
                <a:tailEnd/>
              </a:ln>
            </p:spPr>
            <p:txBody>
              <a:bodyPr wrap="none" anchor="ctr"/>
              <a:lstStyle/>
              <a:p>
                <a:endParaRPr lang="zh-CN" altLang="en-US" sz="1600"/>
              </a:p>
            </p:txBody>
          </p:sp>
          <p:sp>
            <p:nvSpPr>
              <p:cNvPr id="17451" name="Rectangle 24"/>
              <p:cNvSpPr>
                <a:spLocks noChangeArrowheads="1"/>
              </p:cNvSpPr>
              <p:nvPr/>
            </p:nvSpPr>
            <p:spPr bwMode="gray">
              <a:xfrm>
                <a:off x="2048" y="3441"/>
                <a:ext cx="388" cy="242"/>
              </a:xfrm>
              <a:prstGeom prst="rect">
                <a:avLst/>
              </a:prstGeom>
              <a:gradFill rotWithShape="0">
                <a:gsLst>
                  <a:gs pos="0">
                    <a:srgbClr val="767676"/>
                  </a:gs>
                  <a:gs pos="50000">
                    <a:srgbClr val="FFFFFF"/>
                  </a:gs>
                  <a:gs pos="100000">
                    <a:srgbClr val="767676"/>
                  </a:gs>
                </a:gsLst>
                <a:lin ang="5400000" scaled="1"/>
              </a:gradFill>
              <a:ln w="9525">
                <a:noFill/>
                <a:miter lim="800000"/>
                <a:headEnd/>
                <a:tailEnd/>
              </a:ln>
            </p:spPr>
            <p:txBody>
              <a:bodyPr wrap="none" anchor="ctr"/>
              <a:lstStyle/>
              <a:p>
                <a:endParaRPr lang="zh-CN" altLang="en-US" sz="1600"/>
              </a:p>
            </p:txBody>
          </p:sp>
          <p:sp>
            <p:nvSpPr>
              <p:cNvPr id="20" name="Oval 25"/>
              <p:cNvSpPr>
                <a:spLocks noChangeArrowheads="1"/>
              </p:cNvSpPr>
              <p:nvPr/>
            </p:nvSpPr>
            <p:spPr bwMode="gray">
              <a:xfrm>
                <a:off x="2400" y="3442"/>
                <a:ext cx="71" cy="236"/>
              </a:xfrm>
              <a:prstGeom prst="ellipse">
                <a:avLst/>
              </a:prstGeom>
              <a:gradFill rotWithShape="0">
                <a:gsLst>
                  <a:gs pos="0">
                    <a:schemeClr val="bg1">
                      <a:gamma/>
                      <a:shade val="46275"/>
                      <a:invGamma/>
                    </a:schemeClr>
                  </a:gs>
                  <a:gs pos="50000">
                    <a:schemeClr val="bg1"/>
                  </a:gs>
                  <a:gs pos="100000">
                    <a:schemeClr val="bg1">
                      <a:gamma/>
                      <a:shade val="46275"/>
                      <a:invGamma/>
                    </a:schemeClr>
                  </a:gs>
                </a:gsLst>
                <a:lin ang="5400000" scaled="1"/>
              </a:gradFill>
              <a:ln w="12700">
                <a:solidFill>
                  <a:schemeClr val="bg1"/>
                </a:solidFill>
                <a:round/>
                <a:headEnd/>
                <a:tailEnd/>
              </a:ln>
              <a:effectLst/>
            </p:spPr>
            <p:txBody>
              <a:bodyPr wrap="none" anchor="ctr"/>
              <a:lstStyle/>
              <a:p>
                <a:pPr>
                  <a:defRPr/>
                </a:pPr>
                <a:endParaRPr lang="zh-CN" altLang="en-US" sz="1600"/>
              </a:p>
            </p:txBody>
          </p:sp>
          <p:sp>
            <p:nvSpPr>
              <p:cNvPr id="21" name="Oval 26"/>
              <p:cNvSpPr>
                <a:spLocks noChangeArrowheads="1"/>
              </p:cNvSpPr>
              <p:nvPr/>
            </p:nvSpPr>
            <p:spPr bwMode="gray">
              <a:xfrm>
                <a:off x="2438" y="3520"/>
                <a:ext cx="20" cy="68"/>
              </a:xfrm>
              <a:prstGeom prst="ellipse">
                <a:avLst/>
              </a:prstGeom>
              <a:gradFill rotWithShape="0">
                <a:gsLst>
                  <a:gs pos="0">
                    <a:schemeClr val="bg1">
                      <a:gamma/>
                      <a:shade val="46275"/>
                      <a:invGamma/>
                    </a:schemeClr>
                  </a:gs>
                  <a:gs pos="50000">
                    <a:schemeClr val="bg1"/>
                  </a:gs>
                  <a:gs pos="100000">
                    <a:schemeClr val="bg1">
                      <a:gamma/>
                      <a:shade val="46275"/>
                      <a:invGamma/>
                    </a:schemeClr>
                  </a:gs>
                </a:gsLst>
                <a:lin ang="5400000" scaled="1"/>
              </a:gradFill>
              <a:ln w="9525">
                <a:noFill/>
                <a:round/>
                <a:headEnd/>
                <a:tailEnd/>
              </a:ln>
              <a:effectLst/>
            </p:spPr>
            <p:txBody>
              <a:bodyPr wrap="none" anchor="ctr"/>
              <a:lstStyle/>
              <a:p>
                <a:pPr>
                  <a:defRPr/>
                </a:pPr>
                <a:endParaRPr lang="zh-CN" altLang="en-US" sz="1600"/>
              </a:p>
            </p:txBody>
          </p:sp>
        </p:grpSp>
        <p:sp>
          <p:nvSpPr>
            <p:cNvPr id="17449" name="Rectangle 27"/>
            <p:cNvSpPr>
              <a:spLocks noChangeArrowheads="1"/>
            </p:cNvSpPr>
            <p:nvPr/>
          </p:nvSpPr>
          <p:spPr bwMode="gray">
            <a:xfrm rot="3419336">
              <a:off x="4032" y="1152"/>
              <a:ext cx="672" cy="672"/>
            </a:xfrm>
            <a:prstGeom prst="rect">
              <a:avLst/>
            </a:prstGeom>
            <a:solidFill>
              <a:schemeClr val="accent1"/>
            </a:solidFill>
            <a:ln w="9525">
              <a:miter lim="800000"/>
              <a:headEnd/>
              <a:tailEnd/>
            </a:ln>
            <a:scene3d>
              <a:camera prst="legacyPerspectiveFront">
                <a:rot lat="0" lon="1500000" rev="0"/>
              </a:camera>
              <a:lightRig rig="legacyFlat4" dir="b"/>
            </a:scene3d>
            <a:sp3d extrusionH="887400" prstMaterial="legacyMatte">
              <a:bevelT w="13500" h="13500" prst="angle"/>
              <a:bevelB w="13500" h="13500" prst="angle"/>
              <a:extrusionClr>
                <a:schemeClr val="accent1"/>
              </a:extrusionClr>
            </a:sp3d>
          </p:spPr>
          <p:txBody>
            <a:bodyPr wrap="none" anchor="ctr">
              <a:flatTx/>
            </a:bodyPr>
            <a:lstStyle/>
            <a:p>
              <a:endParaRPr lang="zh-CN" altLang="en-US" sz="1600"/>
            </a:p>
          </p:txBody>
        </p:sp>
      </p:grpSp>
      <p:sp>
        <p:nvSpPr>
          <p:cNvPr id="19465" name="Rectangle 28"/>
          <p:cNvSpPr>
            <a:spLocks noChangeArrowheads="1"/>
          </p:cNvSpPr>
          <p:nvPr/>
        </p:nvSpPr>
        <p:spPr bwMode="gray">
          <a:xfrm>
            <a:off x="1195350" y="615919"/>
            <a:ext cx="1441450" cy="861774"/>
          </a:xfrm>
          <a:prstGeom prst="rect">
            <a:avLst/>
          </a:prstGeom>
          <a:noFill/>
          <a:ln w="9525">
            <a:noFill/>
            <a:miter lim="800000"/>
            <a:headEnd/>
            <a:tailEnd/>
          </a:ln>
        </p:spPr>
        <p:txBody>
          <a:bodyPr>
            <a:spAutoFit/>
          </a:bodyPr>
          <a:lstStyle/>
          <a:p>
            <a:pPr>
              <a:defRPr/>
            </a:pPr>
            <a:endParaRPr lang="zh-CN" altLang="en-US" sz="1600" b="1" dirty="0">
              <a:solidFill>
                <a:schemeClr val="bg1"/>
              </a:solidFill>
              <a:latin typeface="+mj-ea"/>
              <a:ea typeface="+mj-ea"/>
            </a:endParaRPr>
          </a:p>
          <a:p>
            <a:pPr algn="ctr">
              <a:defRPr/>
            </a:pPr>
            <a:r>
              <a:rPr lang="zh-CN" altLang="en-US" sz="1600" b="1" dirty="0">
                <a:solidFill>
                  <a:schemeClr val="bg1"/>
                </a:solidFill>
                <a:latin typeface="+mj-ea"/>
                <a:ea typeface="+mj-ea"/>
              </a:rPr>
              <a:t>  </a:t>
            </a:r>
            <a:r>
              <a:rPr lang="en-US" altLang="zh-CN" sz="1600" b="1" dirty="0">
                <a:solidFill>
                  <a:schemeClr val="bg1"/>
                </a:solidFill>
                <a:latin typeface="+mj-ea"/>
                <a:ea typeface="+mj-ea"/>
              </a:rPr>
              <a:t>1</a:t>
            </a:r>
            <a:r>
              <a:rPr lang="zh-CN" altLang="en-US" sz="1600" b="1" dirty="0">
                <a:solidFill>
                  <a:schemeClr val="bg1"/>
                </a:solidFill>
                <a:latin typeface="+mj-ea"/>
                <a:ea typeface="+mj-ea"/>
              </a:rPr>
              <a:t>、</a:t>
            </a:r>
          </a:p>
          <a:p>
            <a:pPr algn="ctr">
              <a:defRPr/>
            </a:pPr>
            <a:r>
              <a:rPr lang="zh-CN" altLang="en-US" sz="1600" b="1" dirty="0">
                <a:solidFill>
                  <a:schemeClr val="bg1"/>
                </a:solidFill>
                <a:latin typeface="+mj-ea"/>
                <a:ea typeface="+mj-ea"/>
              </a:rPr>
              <a:t>工程教育</a:t>
            </a:r>
            <a:endParaRPr lang="en-US" altLang="zh-CN" sz="1600" b="1" dirty="0">
              <a:solidFill>
                <a:schemeClr val="bg1"/>
              </a:solidFill>
              <a:latin typeface="+mj-ea"/>
              <a:ea typeface="+mj-ea"/>
            </a:endParaRPr>
          </a:p>
        </p:txBody>
      </p:sp>
      <p:sp>
        <p:nvSpPr>
          <p:cNvPr id="19466" name="Rectangle 29"/>
          <p:cNvSpPr>
            <a:spLocks noChangeArrowheads="1"/>
          </p:cNvSpPr>
          <p:nvPr/>
        </p:nvSpPr>
        <p:spPr bwMode="gray">
          <a:xfrm>
            <a:off x="3267052" y="830233"/>
            <a:ext cx="1011815" cy="584775"/>
          </a:xfrm>
          <a:prstGeom prst="rect">
            <a:avLst/>
          </a:prstGeom>
          <a:noFill/>
          <a:ln w="9525">
            <a:noFill/>
            <a:miter lim="800000"/>
            <a:headEnd/>
            <a:tailEnd/>
          </a:ln>
        </p:spPr>
        <p:txBody>
          <a:bodyPr wrap="none">
            <a:spAutoFit/>
          </a:bodyPr>
          <a:lstStyle/>
          <a:p>
            <a:pPr algn="ctr">
              <a:defRPr/>
            </a:pPr>
            <a:r>
              <a:rPr lang="en-US" altLang="zh-CN" sz="1600" b="1" dirty="0">
                <a:solidFill>
                  <a:schemeClr val="bg1"/>
                </a:solidFill>
                <a:latin typeface="+mj-ea"/>
                <a:ea typeface="+mj-ea"/>
              </a:rPr>
              <a:t>2</a:t>
            </a:r>
            <a:r>
              <a:rPr lang="zh-CN" altLang="en-US" sz="1600" b="1" dirty="0">
                <a:solidFill>
                  <a:schemeClr val="bg1"/>
                </a:solidFill>
                <a:latin typeface="+mj-ea"/>
                <a:ea typeface="+mj-ea"/>
              </a:rPr>
              <a:t>、</a:t>
            </a:r>
          </a:p>
          <a:p>
            <a:pPr>
              <a:defRPr/>
            </a:pPr>
            <a:r>
              <a:rPr lang="zh-CN" altLang="en-US" sz="1600" b="1" dirty="0" smtClean="0">
                <a:solidFill>
                  <a:schemeClr val="bg1"/>
                </a:solidFill>
                <a:latin typeface="+mj-ea"/>
              </a:rPr>
              <a:t>通识</a:t>
            </a:r>
            <a:r>
              <a:rPr lang="zh-CN" altLang="en-US" sz="1600" b="1" dirty="0" smtClean="0">
                <a:solidFill>
                  <a:schemeClr val="bg1"/>
                </a:solidFill>
                <a:latin typeface="+mj-ea"/>
                <a:ea typeface="+mj-ea"/>
              </a:rPr>
              <a:t>教育</a:t>
            </a:r>
            <a:endParaRPr lang="zh-CN" altLang="en-US" sz="1600" b="1" dirty="0">
              <a:solidFill>
                <a:schemeClr val="bg1"/>
              </a:solidFill>
              <a:latin typeface="+mj-ea"/>
              <a:ea typeface="+mj-ea"/>
            </a:endParaRPr>
          </a:p>
        </p:txBody>
      </p:sp>
      <p:sp>
        <p:nvSpPr>
          <p:cNvPr id="19467" name="Rectangle 30"/>
          <p:cNvSpPr>
            <a:spLocks noChangeArrowheads="1"/>
          </p:cNvSpPr>
          <p:nvPr/>
        </p:nvSpPr>
        <p:spPr bwMode="gray">
          <a:xfrm>
            <a:off x="5224461" y="830233"/>
            <a:ext cx="1011815" cy="584775"/>
          </a:xfrm>
          <a:prstGeom prst="rect">
            <a:avLst/>
          </a:prstGeom>
          <a:noFill/>
          <a:ln w="9525">
            <a:noFill/>
            <a:miter lim="800000"/>
            <a:headEnd/>
            <a:tailEnd/>
          </a:ln>
        </p:spPr>
        <p:txBody>
          <a:bodyPr wrap="none">
            <a:spAutoFit/>
          </a:bodyPr>
          <a:lstStyle/>
          <a:p>
            <a:pPr algn="ctr">
              <a:defRPr/>
            </a:pPr>
            <a:r>
              <a:rPr lang="en-US" altLang="zh-CN" sz="1600" b="1" dirty="0">
                <a:solidFill>
                  <a:schemeClr val="bg1"/>
                </a:solidFill>
                <a:latin typeface="+mj-ea"/>
                <a:ea typeface="+mj-ea"/>
              </a:rPr>
              <a:t>3</a:t>
            </a:r>
            <a:r>
              <a:rPr lang="zh-CN" altLang="en-US" sz="1600" b="1" dirty="0">
                <a:solidFill>
                  <a:schemeClr val="bg1"/>
                </a:solidFill>
                <a:latin typeface="+mj-ea"/>
                <a:ea typeface="+mj-ea"/>
              </a:rPr>
              <a:t>、</a:t>
            </a:r>
          </a:p>
          <a:p>
            <a:pPr algn="ctr">
              <a:defRPr/>
            </a:pPr>
            <a:r>
              <a:rPr lang="zh-CN" altLang="en-US" sz="1600" b="1" dirty="0" smtClean="0">
                <a:solidFill>
                  <a:schemeClr val="bg1"/>
                </a:solidFill>
                <a:latin typeface="+mj-ea"/>
              </a:rPr>
              <a:t>创新</a:t>
            </a:r>
            <a:r>
              <a:rPr lang="zh-CN" altLang="en-US" sz="1600" b="1" dirty="0" smtClean="0">
                <a:solidFill>
                  <a:schemeClr val="bg1"/>
                </a:solidFill>
                <a:latin typeface="+mj-ea"/>
                <a:ea typeface="+mj-ea"/>
              </a:rPr>
              <a:t>教育</a:t>
            </a:r>
            <a:endParaRPr lang="zh-CN" altLang="en-US" sz="1600" b="1" dirty="0">
              <a:solidFill>
                <a:schemeClr val="bg1"/>
              </a:solidFill>
              <a:latin typeface="+mj-ea"/>
              <a:ea typeface="+mj-ea"/>
            </a:endParaRPr>
          </a:p>
        </p:txBody>
      </p:sp>
      <p:sp>
        <p:nvSpPr>
          <p:cNvPr id="19468" name="Rectangle 31"/>
          <p:cNvSpPr>
            <a:spLocks noChangeArrowheads="1"/>
          </p:cNvSpPr>
          <p:nvPr/>
        </p:nvSpPr>
        <p:spPr bwMode="gray">
          <a:xfrm>
            <a:off x="7124704" y="830233"/>
            <a:ext cx="1011815" cy="584775"/>
          </a:xfrm>
          <a:prstGeom prst="rect">
            <a:avLst/>
          </a:prstGeom>
          <a:noFill/>
          <a:ln w="9525">
            <a:noFill/>
            <a:miter lim="800000"/>
            <a:headEnd/>
            <a:tailEnd/>
          </a:ln>
        </p:spPr>
        <p:txBody>
          <a:bodyPr wrap="none">
            <a:spAutoFit/>
          </a:bodyPr>
          <a:lstStyle/>
          <a:p>
            <a:pPr algn="ctr">
              <a:defRPr/>
            </a:pPr>
            <a:r>
              <a:rPr lang="en-US" altLang="zh-CN" sz="1600" b="1" dirty="0">
                <a:solidFill>
                  <a:schemeClr val="bg1"/>
                </a:solidFill>
                <a:latin typeface="+mj-ea"/>
                <a:ea typeface="+mj-ea"/>
              </a:rPr>
              <a:t>4</a:t>
            </a:r>
            <a:r>
              <a:rPr lang="zh-CN" altLang="en-US" sz="1600" b="1" dirty="0">
                <a:solidFill>
                  <a:schemeClr val="bg1"/>
                </a:solidFill>
                <a:latin typeface="+mj-ea"/>
                <a:ea typeface="+mj-ea"/>
              </a:rPr>
              <a:t>、</a:t>
            </a:r>
          </a:p>
          <a:p>
            <a:pPr algn="ctr">
              <a:defRPr/>
            </a:pPr>
            <a:r>
              <a:rPr lang="zh-CN" altLang="en-US" sz="1600" b="1" dirty="0">
                <a:solidFill>
                  <a:schemeClr val="bg1"/>
                </a:solidFill>
                <a:latin typeface="+mj-ea"/>
                <a:ea typeface="+mj-ea"/>
              </a:rPr>
              <a:t>社会服务</a:t>
            </a:r>
          </a:p>
        </p:txBody>
      </p:sp>
      <p:sp>
        <p:nvSpPr>
          <p:cNvPr id="17422" name="Rectangle 33"/>
          <p:cNvSpPr>
            <a:spLocks noChangeArrowheads="1"/>
          </p:cNvSpPr>
          <p:nvPr/>
        </p:nvSpPr>
        <p:spPr bwMode="auto">
          <a:xfrm>
            <a:off x="4552936" y="1761083"/>
            <a:ext cx="2214578" cy="578882"/>
          </a:xfrm>
          <a:prstGeom prst="roundRect">
            <a:avLst/>
          </a:prstGeom>
          <a:ln>
            <a:headEnd/>
            <a:tailEnd/>
          </a:ln>
        </p:spPr>
        <p:style>
          <a:lnRef idx="2">
            <a:schemeClr val="accent1"/>
          </a:lnRef>
          <a:fillRef idx="1">
            <a:schemeClr val="lt1"/>
          </a:fillRef>
          <a:effectRef idx="0">
            <a:schemeClr val="accent1"/>
          </a:effectRef>
          <a:fontRef idx="minor">
            <a:schemeClr val="dk1"/>
          </a:fontRef>
        </p:style>
        <p:txBody>
          <a:bodyPr wrap="square">
            <a:spAutoFit/>
          </a:bodyPr>
          <a:lstStyle/>
          <a:p>
            <a:pPr algn="just"/>
            <a:r>
              <a:rPr lang="zh-CN" altLang="en-US" sz="1400" b="1" dirty="0">
                <a:solidFill>
                  <a:srgbClr val="C00000"/>
                </a:solidFill>
                <a:latin typeface="微软雅黑" pitchFamily="34" charset="-122"/>
                <a:ea typeface="微软雅黑" pitchFamily="34" charset="-122"/>
              </a:rPr>
              <a:t>开放的创新创业支撑</a:t>
            </a:r>
            <a:r>
              <a:rPr lang="zh-CN" altLang="en-US" sz="1400" b="1" dirty="0" smtClean="0">
                <a:solidFill>
                  <a:srgbClr val="C00000"/>
                </a:solidFill>
                <a:latin typeface="微软雅黑" pitchFamily="34" charset="-122"/>
                <a:ea typeface="微软雅黑" pitchFamily="34" charset="-122"/>
              </a:rPr>
              <a:t>平台为</a:t>
            </a:r>
            <a:r>
              <a:rPr lang="zh-CN" altLang="en-US" sz="1400" b="1" dirty="0">
                <a:solidFill>
                  <a:srgbClr val="C00000"/>
                </a:solidFill>
                <a:latin typeface="微软雅黑" pitchFamily="34" charset="-122"/>
                <a:ea typeface="微软雅黑" pitchFamily="34" charset="-122"/>
              </a:rPr>
              <a:t>拔尖创新人才培养</a:t>
            </a:r>
            <a:r>
              <a:rPr lang="zh-CN" altLang="en-US" sz="1400" b="1" dirty="0" smtClean="0">
                <a:solidFill>
                  <a:srgbClr val="C00000"/>
                </a:solidFill>
                <a:latin typeface="微软雅黑" pitchFamily="34" charset="-122"/>
                <a:ea typeface="微软雅黑" pitchFamily="34" charset="-122"/>
              </a:rPr>
              <a:t>服务</a:t>
            </a:r>
            <a:endParaRPr lang="en-US" altLang="zh-CN" sz="1400" b="1" dirty="0">
              <a:solidFill>
                <a:srgbClr val="C00000"/>
              </a:solidFill>
              <a:latin typeface="微软雅黑" pitchFamily="34" charset="-122"/>
              <a:ea typeface="微软雅黑" pitchFamily="34" charset="-122"/>
            </a:endParaRPr>
          </a:p>
        </p:txBody>
      </p:sp>
      <p:sp>
        <p:nvSpPr>
          <p:cNvPr id="17423" name="Rectangle 34"/>
          <p:cNvSpPr>
            <a:spLocks noChangeArrowheads="1"/>
          </p:cNvSpPr>
          <p:nvPr/>
        </p:nvSpPr>
        <p:spPr bwMode="auto">
          <a:xfrm>
            <a:off x="2409796" y="1761083"/>
            <a:ext cx="2143140" cy="578882"/>
          </a:xfrm>
          <a:prstGeom prst="flowChartAlternateProcess">
            <a:avLst/>
          </a:prstGeom>
          <a:ln>
            <a:headEnd/>
            <a:tailEnd/>
          </a:ln>
        </p:spPr>
        <p:style>
          <a:lnRef idx="2">
            <a:schemeClr val="accent1"/>
          </a:lnRef>
          <a:fillRef idx="1">
            <a:schemeClr val="lt1"/>
          </a:fillRef>
          <a:effectRef idx="0">
            <a:schemeClr val="accent1"/>
          </a:effectRef>
          <a:fontRef idx="minor">
            <a:schemeClr val="dk1"/>
          </a:fontRef>
        </p:style>
        <p:txBody>
          <a:bodyPr wrap="square">
            <a:spAutoFit/>
          </a:bodyPr>
          <a:lstStyle/>
          <a:p>
            <a:pPr algn="just"/>
            <a:r>
              <a:rPr lang="zh-CN" altLang="en-US" sz="1400" b="1" dirty="0">
                <a:solidFill>
                  <a:srgbClr val="C00000"/>
                </a:solidFill>
                <a:latin typeface="微软雅黑" pitchFamily="34" charset="-122"/>
                <a:ea typeface="微软雅黑" pitchFamily="34" charset="-122"/>
              </a:rPr>
              <a:t>工程文化素质教育</a:t>
            </a:r>
            <a:r>
              <a:rPr lang="zh-CN" altLang="en-US" sz="1400" b="1" dirty="0" smtClean="0">
                <a:solidFill>
                  <a:srgbClr val="C00000"/>
                </a:solidFill>
                <a:latin typeface="微软雅黑" pitchFamily="34" charset="-122"/>
                <a:ea typeface="微软雅黑" pitchFamily="34" charset="-122"/>
              </a:rPr>
              <a:t>基地为</a:t>
            </a:r>
            <a:r>
              <a:rPr lang="zh-CN" altLang="en-US" sz="1400" b="1" dirty="0">
                <a:solidFill>
                  <a:srgbClr val="C00000"/>
                </a:solidFill>
                <a:latin typeface="微软雅黑" pitchFamily="34" charset="-122"/>
                <a:ea typeface="微软雅黑" pitchFamily="34" charset="-122"/>
              </a:rPr>
              <a:t>复合型人才培养</a:t>
            </a:r>
            <a:r>
              <a:rPr lang="zh-CN" altLang="en-US" sz="1400" b="1" dirty="0" smtClean="0">
                <a:solidFill>
                  <a:srgbClr val="C00000"/>
                </a:solidFill>
                <a:latin typeface="微软雅黑" pitchFamily="34" charset="-122"/>
                <a:ea typeface="微软雅黑" pitchFamily="34" charset="-122"/>
              </a:rPr>
              <a:t>服务</a:t>
            </a:r>
            <a:endParaRPr lang="en-US" altLang="zh-CN" sz="1400" b="1" dirty="0">
              <a:solidFill>
                <a:srgbClr val="C00000"/>
              </a:solidFill>
              <a:latin typeface="微软雅黑" pitchFamily="34" charset="-122"/>
              <a:ea typeface="微软雅黑" pitchFamily="34" charset="-122"/>
            </a:endParaRPr>
          </a:p>
        </p:txBody>
      </p:sp>
      <p:sp>
        <p:nvSpPr>
          <p:cNvPr id="17424" name="Rectangle 35"/>
          <p:cNvSpPr>
            <a:spLocks noChangeArrowheads="1"/>
          </p:cNvSpPr>
          <p:nvPr/>
        </p:nvSpPr>
        <p:spPr bwMode="auto">
          <a:xfrm>
            <a:off x="6767514" y="1761083"/>
            <a:ext cx="2214578" cy="578882"/>
          </a:xfrm>
          <a:prstGeom prst="roundRect">
            <a:avLst/>
          </a:prstGeom>
          <a:ln>
            <a:headEnd/>
            <a:tailEnd/>
          </a:ln>
        </p:spPr>
        <p:style>
          <a:lnRef idx="2">
            <a:schemeClr val="accent1"/>
          </a:lnRef>
          <a:fillRef idx="1">
            <a:schemeClr val="lt1"/>
          </a:fillRef>
          <a:effectRef idx="0">
            <a:schemeClr val="accent1"/>
          </a:effectRef>
          <a:fontRef idx="minor">
            <a:schemeClr val="dk1"/>
          </a:fontRef>
        </p:style>
        <p:txBody>
          <a:bodyPr wrap="square">
            <a:spAutoFit/>
          </a:bodyPr>
          <a:lstStyle/>
          <a:p>
            <a:pPr algn="just"/>
            <a:r>
              <a:rPr lang="zh-CN" altLang="en-US" sz="1400" b="1" dirty="0">
                <a:solidFill>
                  <a:srgbClr val="C00000"/>
                </a:solidFill>
                <a:latin typeface="微软雅黑" pitchFamily="34" charset="-122"/>
                <a:ea typeface="微软雅黑" pitchFamily="34" charset="-122"/>
              </a:rPr>
              <a:t>高水平科研</a:t>
            </a:r>
            <a:r>
              <a:rPr lang="zh-CN" altLang="en-US" sz="1400" b="1" dirty="0" smtClean="0">
                <a:solidFill>
                  <a:srgbClr val="C00000"/>
                </a:solidFill>
                <a:latin typeface="微软雅黑" pitchFamily="34" charset="-122"/>
                <a:ea typeface="微软雅黑" pitchFamily="34" charset="-122"/>
              </a:rPr>
              <a:t>转化服务平台</a:t>
            </a:r>
            <a:endParaRPr lang="en-US" altLang="zh-CN" sz="1400" b="1" dirty="0" smtClean="0">
              <a:solidFill>
                <a:srgbClr val="C00000"/>
              </a:solidFill>
              <a:latin typeface="微软雅黑" pitchFamily="34" charset="-122"/>
              <a:ea typeface="微软雅黑" pitchFamily="34" charset="-122"/>
            </a:endParaRPr>
          </a:p>
          <a:p>
            <a:pPr algn="just"/>
            <a:r>
              <a:rPr lang="zh-CN" altLang="en-US" sz="1400" b="1" dirty="0" smtClean="0">
                <a:solidFill>
                  <a:srgbClr val="C00000"/>
                </a:solidFill>
                <a:latin typeface="微软雅黑" pitchFamily="34" charset="-122"/>
                <a:ea typeface="微软雅黑" pitchFamily="34" charset="-122"/>
              </a:rPr>
              <a:t>发挥社会服务辐射作用</a:t>
            </a:r>
            <a:endParaRPr lang="en-US" altLang="zh-CN" sz="1400" b="1" dirty="0">
              <a:solidFill>
                <a:srgbClr val="C00000"/>
              </a:solidFill>
              <a:latin typeface="微软雅黑" pitchFamily="34" charset="-122"/>
              <a:ea typeface="微软雅黑" pitchFamily="34" charset="-122"/>
            </a:endParaRPr>
          </a:p>
        </p:txBody>
      </p:sp>
      <p:sp>
        <p:nvSpPr>
          <p:cNvPr id="17429" name="Rectangle 41"/>
          <p:cNvSpPr>
            <a:spLocks noChangeArrowheads="1"/>
          </p:cNvSpPr>
          <p:nvPr/>
        </p:nvSpPr>
        <p:spPr bwMode="auto">
          <a:xfrm>
            <a:off x="195218" y="1761083"/>
            <a:ext cx="2214578" cy="578882"/>
          </a:xfrm>
          <a:prstGeom prst="roundRect">
            <a:avLst/>
          </a:prstGeom>
          <a:ln>
            <a:headEnd/>
            <a:tailEnd/>
          </a:ln>
        </p:spPr>
        <p:style>
          <a:lnRef idx="2">
            <a:schemeClr val="accent1"/>
          </a:lnRef>
          <a:fillRef idx="1">
            <a:schemeClr val="lt1"/>
          </a:fillRef>
          <a:effectRef idx="0">
            <a:schemeClr val="accent1"/>
          </a:effectRef>
          <a:fontRef idx="minor">
            <a:schemeClr val="dk1"/>
          </a:fontRef>
        </p:style>
        <p:txBody>
          <a:bodyPr wrap="square">
            <a:spAutoFit/>
          </a:bodyPr>
          <a:lstStyle/>
          <a:p>
            <a:pPr algn="just"/>
            <a:r>
              <a:rPr lang="zh-CN" altLang="en-US" sz="1400" b="1" dirty="0" smtClean="0">
                <a:solidFill>
                  <a:srgbClr val="C00000"/>
                </a:solidFill>
                <a:latin typeface="微软雅黑" pitchFamily="34" charset="-122"/>
                <a:ea typeface="微软雅黑" pitchFamily="34" charset="-122"/>
              </a:rPr>
              <a:t>先进的制造</a:t>
            </a:r>
            <a:r>
              <a:rPr lang="zh-CN" altLang="en-US" sz="1400" b="1" dirty="0">
                <a:solidFill>
                  <a:srgbClr val="C00000"/>
                </a:solidFill>
                <a:latin typeface="微软雅黑" pitchFamily="34" charset="-122"/>
                <a:ea typeface="微软雅黑" pitchFamily="34" charset="-122"/>
              </a:rPr>
              <a:t>工程训练</a:t>
            </a:r>
            <a:r>
              <a:rPr lang="zh-CN" altLang="en-US" sz="1400" b="1" dirty="0" smtClean="0">
                <a:solidFill>
                  <a:srgbClr val="C00000"/>
                </a:solidFill>
                <a:latin typeface="微软雅黑" pitchFamily="34" charset="-122"/>
                <a:ea typeface="微软雅黑" pitchFamily="34" charset="-122"/>
              </a:rPr>
              <a:t>基地为</a:t>
            </a:r>
            <a:r>
              <a:rPr lang="zh-CN" altLang="en-US" sz="1400" b="1" dirty="0">
                <a:solidFill>
                  <a:srgbClr val="C00000"/>
                </a:solidFill>
                <a:latin typeface="微软雅黑" pitchFamily="34" charset="-122"/>
                <a:ea typeface="微软雅黑" pitchFamily="34" charset="-122"/>
              </a:rPr>
              <a:t>卓越工程师培养</a:t>
            </a:r>
            <a:r>
              <a:rPr lang="zh-CN" altLang="en-US" sz="1400" b="1" dirty="0" smtClean="0">
                <a:solidFill>
                  <a:srgbClr val="C00000"/>
                </a:solidFill>
                <a:latin typeface="微软雅黑" pitchFamily="34" charset="-122"/>
                <a:ea typeface="微软雅黑" pitchFamily="34" charset="-122"/>
              </a:rPr>
              <a:t>服务</a:t>
            </a:r>
            <a:endParaRPr lang="zh-CN" altLang="en-US" sz="1400" b="1" dirty="0">
              <a:solidFill>
                <a:srgbClr val="C00000"/>
              </a:solidFill>
              <a:latin typeface="微软雅黑" pitchFamily="34" charset="-122"/>
              <a:ea typeface="微软雅黑" pitchFamily="34" charset="-122"/>
            </a:endParaRPr>
          </a:p>
        </p:txBody>
      </p:sp>
      <p:sp>
        <p:nvSpPr>
          <p:cNvPr id="17434" name="Rectangle 32"/>
          <p:cNvSpPr>
            <a:spLocks noChangeArrowheads="1"/>
          </p:cNvSpPr>
          <p:nvPr/>
        </p:nvSpPr>
        <p:spPr bwMode="auto">
          <a:xfrm>
            <a:off x="1612887" y="3507734"/>
            <a:ext cx="1152525" cy="457200"/>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a:spAutoFit/>
          </a:bodyPr>
          <a:lstStyle/>
          <a:p>
            <a:endParaRPr lang="en-US" altLang="zh-CN" sz="2400" b="1">
              <a:latin typeface="华文楷体" pitchFamily="2" charset="-122"/>
              <a:ea typeface="华文楷体" pitchFamily="2" charset="-122"/>
            </a:endParaRPr>
          </a:p>
        </p:txBody>
      </p:sp>
      <p:sp>
        <p:nvSpPr>
          <p:cNvPr id="19483" name="Rectangle 33"/>
          <p:cNvSpPr>
            <a:spLocks noChangeArrowheads="1"/>
          </p:cNvSpPr>
          <p:nvPr/>
        </p:nvSpPr>
        <p:spPr bwMode="auto">
          <a:xfrm>
            <a:off x="4981564" y="4645987"/>
            <a:ext cx="1714512" cy="369332"/>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wrap="square">
            <a:spAutoFit/>
          </a:bodyPr>
          <a:lstStyle/>
          <a:p>
            <a:pPr algn="ctr">
              <a:defRPr/>
            </a:pPr>
            <a:r>
              <a:rPr lang="zh-CN" altLang="en-US" b="1" dirty="0" smtClean="0">
                <a:solidFill>
                  <a:srgbClr val="002060"/>
                </a:solidFill>
                <a:latin typeface="华文楷体" pitchFamily="2" charset="-122"/>
                <a:ea typeface="华文楷体" pitchFamily="2" charset="-122"/>
              </a:rPr>
              <a:t>约</a:t>
            </a:r>
            <a:r>
              <a:rPr lang="en-US" altLang="zh-CN" b="1" dirty="0" smtClean="0">
                <a:solidFill>
                  <a:srgbClr val="002060"/>
                </a:solidFill>
                <a:latin typeface="华文楷体" pitchFamily="2" charset="-122"/>
                <a:ea typeface="华文楷体" pitchFamily="2" charset="-122"/>
              </a:rPr>
              <a:t>1000</a:t>
            </a:r>
            <a:r>
              <a:rPr lang="zh-CN" altLang="en-US" b="1" dirty="0" smtClean="0">
                <a:solidFill>
                  <a:srgbClr val="002060"/>
                </a:solidFill>
                <a:latin typeface="华文楷体" pitchFamily="2" charset="-122"/>
                <a:ea typeface="华文楷体" pitchFamily="2" charset="-122"/>
              </a:rPr>
              <a:t>学生</a:t>
            </a:r>
          </a:p>
        </p:txBody>
      </p:sp>
      <p:sp>
        <p:nvSpPr>
          <p:cNvPr id="17436" name="Rectangle 34"/>
          <p:cNvSpPr>
            <a:spLocks noChangeArrowheads="1"/>
          </p:cNvSpPr>
          <p:nvPr/>
        </p:nvSpPr>
        <p:spPr bwMode="auto">
          <a:xfrm>
            <a:off x="2552672" y="2840031"/>
            <a:ext cx="1857388" cy="895826"/>
          </a:xfrm>
          <a:prstGeom prst="upArrowCallout">
            <a:avLst/>
          </a:prstGeom>
          <a:ln>
            <a:headEnd/>
            <a:tailEnd/>
          </a:ln>
        </p:spPr>
        <p:style>
          <a:lnRef idx="2">
            <a:schemeClr val="accent1"/>
          </a:lnRef>
          <a:fillRef idx="1">
            <a:schemeClr val="lt1"/>
          </a:fillRef>
          <a:effectRef idx="0">
            <a:schemeClr val="accent1"/>
          </a:effectRef>
          <a:fontRef idx="minor">
            <a:schemeClr val="dk1"/>
          </a:fontRef>
        </p:style>
        <p:txBody>
          <a:bodyPr wrap="square">
            <a:spAutoFit/>
          </a:bodyPr>
          <a:lstStyle/>
          <a:p>
            <a:pPr algn="ctr"/>
            <a:r>
              <a:rPr lang="zh-CN" altLang="en-US" sz="1600" b="1" dirty="0" smtClean="0">
                <a:solidFill>
                  <a:srgbClr val="002060"/>
                </a:solidFill>
                <a:latin typeface="华文楷体" pitchFamily="2" charset="-122"/>
                <a:ea typeface="华文楷体" pitchFamily="2" charset="-122"/>
              </a:rPr>
              <a:t>北京市高校中小学生实验实践基地</a:t>
            </a:r>
            <a:endParaRPr lang="zh-CN" altLang="en-US" sz="1600" b="1" dirty="0">
              <a:solidFill>
                <a:srgbClr val="002060"/>
              </a:solidFill>
              <a:latin typeface="华文楷体" pitchFamily="2" charset="-122"/>
              <a:ea typeface="华文楷体" pitchFamily="2" charset="-122"/>
            </a:endParaRPr>
          </a:p>
        </p:txBody>
      </p:sp>
      <p:sp>
        <p:nvSpPr>
          <p:cNvPr id="17437" name="Rectangle 35"/>
          <p:cNvSpPr>
            <a:spLocks noChangeArrowheads="1"/>
          </p:cNvSpPr>
          <p:nvPr/>
        </p:nvSpPr>
        <p:spPr bwMode="auto">
          <a:xfrm>
            <a:off x="6838952" y="2801461"/>
            <a:ext cx="1928826" cy="895826"/>
          </a:xfrm>
          <a:prstGeom prst="upArrowCallout">
            <a:avLst/>
          </a:prstGeom>
          <a:ln>
            <a:headEnd/>
            <a:tailEnd/>
          </a:ln>
        </p:spPr>
        <p:style>
          <a:lnRef idx="2">
            <a:schemeClr val="accent1"/>
          </a:lnRef>
          <a:fillRef idx="1">
            <a:schemeClr val="lt1"/>
          </a:fillRef>
          <a:effectRef idx="0">
            <a:schemeClr val="accent1"/>
          </a:effectRef>
          <a:fontRef idx="minor">
            <a:schemeClr val="dk1"/>
          </a:fontRef>
        </p:style>
        <p:txBody>
          <a:bodyPr wrap="square">
            <a:spAutoFit/>
          </a:bodyPr>
          <a:lstStyle/>
          <a:p>
            <a:pPr algn="ctr"/>
            <a:r>
              <a:rPr lang="zh-CN" altLang="en-US" sz="1600" b="1" dirty="0" smtClean="0">
                <a:solidFill>
                  <a:srgbClr val="002060"/>
                </a:solidFill>
                <a:latin typeface="华文楷体" pitchFamily="2" charset="-122"/>
                <a:ea typeface="华文楷体" pitchFamily="2" charset="-122"/>
              </a:rPr>
              <a:t>首都</a:t>
            </a:r>
            <a:r>
              <a:rPr lang="zh-CN" altLang="en-US" sz="1600" b="1" dirty="0">
                <a:solidFill>
                  <a:srgbClr val="002060"/>
                </a:solidFill>
                <a:latin typeface="华文楷体" pitchFamily="2" charset="-122"/>
                <a:ea typeface="华文楷体" pitchFamily="2" charset="-122"/>
              </a:rPr>
              <a:t>科技条件平台开放实验室</a:t>
            </a:r>
          </a:p>
        </p:txBody>
      </p:sp>
      <p:sp>
        <p:nvSpPr>
          <p:cNvPr id="17442" name="Rectangle 41"/>
          <p:cNvSpPr>
            <a:spLocks noChangeArrowheads="1"/>
          </p:cNvSpPr>
          <p:nvPr/>
        </p:nvSpPr>
        <p:spPr bwMode="auto">
          <a:xfrm>
            <a:off x="338094" y="2860037"/>
            <a:ext cx="2214578" cy="895826"/>
          </a:xfrm>
          <a:prstGeom prst="upArrowCallout">
            <a:avLst/>
          </a:prstGeom>
          <a:ln>
            <a:headEnd/>
            <a:tailEnd/>
          </a:ln>
        </p:spPr>
        <p:style>
          <a:lnRef idx="2">
            <a:schemeClr val="accent1"/>
          </a:lnRef>
          <a:fillRef idx="1">
            <a:schemeClr val="lt1"/>
          </a:fillRef>
          <a:effectRef idx="0">
            <a:schemeClr val="accent1"/>
          </a:effectRef>
          <a:fontRef idx="minor">
            <a:schemeClr val="dk1"/>
          </a:fontRef>
        </p:style>
        <p:txBody>
          <a:bodyPr wrap="square">
            <a:spAutoFit/>
          </a:bodyPr>
          <a:lstStyle/>
          <a:p>
            <a:pPr algn="ctr"/>
            <a:r>
              <a:rPr lang="zh-CN" altLang="en-US" sz="1600" b="1" dirty="0" smtClean="0">
                <a:solidFill>
                  <a:srgbClr val="002060"/>
                </a:solidFill>
                <a:latin typeface="华文楷体" pitchFamily="2" charset="-122"/>
                <a:ea typeface="华文楷体" pitchFamily="2" charset="-122"/>
              </a:rPr>
              <a:t>国家级综合性工程训练实验教学示范中心</a:t>
            </a:r>
          </a:p>
        </p:txBody>
      </p:sp>
      <p:sp>
        <p:nvSpPr>
          <p:cNvPr id="55" name="Rectangle 33"/>
          <p:cNvSpPr>
            <a:spLocks noChangeArrowheads="1"/>
          </p:cNvSpPr>
          <p:nvPr/>
        </p:nvSpPr>
        <p:spPr bwMode="auto">
          <a:xfrm>
            <a:off x="4410060" y="2840031"/>
            <a:ext cx="2428892" cy="895826"/>
          </a:xfrm>
          <a:prstGeom prst="upArrowCallout">
            <a:avLst/>
          </a:prstGeom>
          <a:ln>
            <a:headEnd/>
            <a:tailEnd/>
          </a:ln>
        </p:spPr>
        <p:style>
          <a:lnRef idx="2">
            <a:schemeClr val="accent1"/>
          </a:lnRef>
          <a:fillRef idx="1">
            <a:schemeClr val="lt1"/>
          </a:fillRef>
          <a:effectRef idx="0">
            <a:schemeClr val="accent1"/>
          </a:effectRef>
          <a:fontRef idx="minor">
            <a:schemeClr val="dk1"/>
          </a:fontRef>
        </p:style>
        <p:txBody>
          <a:bodyPr wrap="square">
            <a:spAutoFit/>
          </a:bodyPr>
          <a:lstStyle/>
          <a:p>
            <a:pPr algn="ctr">
              <a:defRPr/>
            </a:pPr>
            <a:r>
              <a:rPr lang="zh-CN" altLang="en-US" sz="1600" b="1" dirty="0" smtClean="0">
                <a:solidFill>
                  <a:srgbClr val="002060"/>
                </a:solidFill>
                <a:latin typeface="华文楷体" pitchFamily="2" charset="-122"/>
                <a:ea typeface="华文楷体" pitchFamily="2" charset="-122"/>
              </a:rPr>
              <a:t>北京市高校示范性校内创新实践基地</a:t>
            </a:r>
            <a:endParaRPr lang="en-US" altLang="zh-CN" sz="1600" b="1" dirty="0">
              <a:solidFill>
                <a:srgbClr val="002060"/>
              </a:solidFill>
              <a:latin typeface="华文楷体" pitchFamily="2" charset="-122"/>
              <a:ea typeface="华文楷体" pitchFamily="2" charset="-122"/>
            </a:endParaRPr>
          </a:p>
        </p:txBody>
      </p:sp>
      <p:sp>
        <p:nvSpPr>
          <p:cNvPr id="56" name="Rectangle 33"/>
          <p:cNvSpPr>
            <a:spLocks noChangeArrowheads="1"/>
          </p:cNvSpPr>
          <p:nvPr/>
        </p:nvSpPr>
        <p:spPr bwMode="auto">
          <a:xfrm>
            <a:off x="4410060" y="3684016"/>
            <a:ext cx="2428892" cy="584775"/>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wrap="square">
            <a:spAutoFit/>
          </a:bodyPr>
          <a:lstStyle/>
          <a:p>
            <a:pPr algn="ctr">
              <a:defRPr/>
            </a:pPr>
            <a:r>
              <a:rPr lang="zh-CN" altLang="en-US" sz="1600" b="1" dirty="0" smtClean="0">
                <a:solidFill>
                  <a:srgbClr val="002060"/>
                </a:solidFill>
                <a:latin typeface="华文楷体" pitchFamily="2" charset="-122"/>
                <a:ea typeface="华文楷体" pitchFamily="2" charset="-122"/>
              </a:rPr>
              <a:t>中关村</a:t>
            </a:r>
            <a:r>
              <a:rPr lang="zh-CN" altLang="en-US" sz="1600" b="1" dirty="0">
                <a:solidFill>
                  <a:srgbClr val="002060"/>
                </a:solidFill>
                <a:latin typeface="华文楷体" pitchFamily="2" charset="-122"/>
                <a:ea typeface="华文楷体" pitchFamily="2" charset="-122"/>
              </a:rPr>
              <a:t>国家自主创新示范区创新型孵化器</a:t>
            </a:r>
          </a:p>
        </p:txBody>
      </p:sp>
      <p:sp>
        <p:nvSpPr>
          <p:cNvPr id="58" name="Rectangle 35"/>
          <p:cNvSpPr>
            <a:spLocks noChangeArrowheads="1"/>
          </p:cNvSpPr>
          <p:nvPr/>
        </p:nvSpPr>
        <p:spPr bwMode="auto">
          <a:xfrm>
            <a:off x="6838952" y="3723546"/>
            <a:ext cx="1928826" cy="830997"/>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wrap="square">
            <a:spAutoFit/>
          </a:bodyPr>
          <a:lstStyle/>
          <a:p>
            <a:pPr algn="ctr"/>
            <a:r>
              <a:rPr lang="zh-CN" altLang="en-US" sz="1600" b="1" dirty="0" smtClean="0">
                <a:solidFill>
                  <a:srgbClr val="002060"/>
                </a:solidFill>
                <a:latin typeface="华文楷体" pitchFamily="2" charset="-122"/>
                <a:ea typeface="华文楷体" pitchFamily="2" charset="-122"/>
              </a:rPr>
              <a:t>教育部职业教育师资</a:t>
            </a:r>
            <a:r>
              <a:rPr lang="zh-CN" altLang="en-US" sz="1600" b="1" dirty="0">
                <a:solidFill>
                  <a:srgbClr val="002060"/>
                </a:solidFill>
                <a:latin typeface="华文楷体" pitchFamily="2" charset="-122"/>
                <a:ea typeface="华文楷体" pitchFamily="2" charset="-122"/>
              </a:rPr>
              <a:t>培养培训重点建设</a:t>
            </a:r>
            <a:r>
              <a:rPr lang="zh-CN" altLang="en-US" sz="1600" b="1" dirty="0" smtClean="0">
                <a:solidFill>
                  <a:srgbClr val="002060"/>
                </a:solidFill>
                <a:latin typeface="华文楷体" pitchFamily="2" charset="-122"/>
                <a:ea typeface="华文楷体" pitchFamily="2" charset="-122"/>
              </a:rPr>
              <a:t>基地</a:t>
            </a:r>
            <a:endParaRPr lang="zh-CN" altLang="en-US" sz="1600" b="1" dirty="0">
              <a:solidFill>
                <a:srgbClr val="002060"/>
              </a:solidFill>
              <a:latin typeface="华文楷体" pitchFamily="2" charset="-122"/>
              <a:ea typeface="华文楷体" pitchFamily="2" charset="-122"/>
            </a:endParaRPr>
          </a:p>
        </p:txBody>
      </p:sp>
      <p:sp>
        <p:nvSpPr>
          <p:cNvPr id="50" name="矩形 49"/>
          <p:cNvSpPr/>
          <p:nvPr/>
        </p:nvSpPr>
        <p:spPr>
          <a:xfrm>
            <a:off x="338094" y="3717293"/>
            <a:ext cx="2214578" cy="830997"/>
          </a:xfrm>
          <a:prstGeom prst="rect">
            <a:avLst/>
          </a:prstGeom>
          <a:ln/>
        </p:spPr>
        <p:style>
          <a:lnRef idx="2">
            <a:schemeClr val="accent1"/>
          </a:lnRef>
          <a:fillRef idx="1">
            <a:schemeClr val="lt1"/>
          </a:fillRef>
          <a:effectRef idx="0">
            <a:schemeClr val="accent1"/>
          </a:effectRef>
          <a:fontRef idx="minor">
            <a:schemeClr val="dk1"/>
          </a:fontRef>
        </p:style>
        <p:txBody>
          <a:bodyPr wrap="square">
            <a:spAutoFit/>
          </a:bodyPr>
          <a:lstStyle/>
          <a:p>
            <a:pPr algn="ctr"/>
            <a:r>
              <a:rPr lang="zh-CN" altLang="en-US" sz="1600" b="1" dirty="0" smtClean="0">
                <a:solidFill>
                  <a:srgbClr val="002060"/>
                </a:solidFill>
                <a:latin typeface="华文楷体" pitchFamily="2" charset="-122"/>
                <a:ea typeface="华文楷体" pitchFamily="2" charset="-122"/>
              </a:rPr>
              <a:t>国家级数字化制造系统虚拟仿真实验教学示范中心</a:t>
            </a:r>
            <a:endParaRPr lang="zh-CN" altLang="en-US" sz="1600" dirty="0"/>
          </a:p>
        </p:txBody>
      </p:sp>
      <p:sp>
        <p:nvSpPr>
          <p:cNvPr id="51" name="Rectangle 34"/>
          <p:cNvSpPr>
            <a:spLocks noChangeArrowheads="1"/>
          </p:cNvSpPr>
          <p:nvPr/>
        </p:nvSpPr>
        <p:spPr bwMode="auto">
          <a:xfrm>
            <a:off x="2552672" y="4197353"/>
            <a:ext cx="1857388" cy="338554"/>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wrap="square">
            <a:spAutoFit/>
          </a:bodyPr>
          <a:lstStyle/>
          <a:p>
            <a:pPr algn="ctr"/>
            <a:r>
              <a:rPr lang="zh-CN" altLang="en-US" sz="1600" b="1" dirty="0" smtClean="0">
                <a:solidFill>
                  <a:srgbClr val="002060"/>
                </a:solidFill>
                <a:latin typeface="华文楷体" pitchFamily="2" charset="-122"/>
                <a:ea typeface="华文楷体" pitchFamily="2" charset="-122"/>
              </a:rPr>
              <a:t>北京市科普基地</a:t>
            </a:r>
            <a:endParaRPr lang="en-US" altLang="zh-CN" sz="1600" b="1" dirty="0">
              <a:solidFill>
                <a:srgbClr val="002060"/>
              </a:solidFill>
              <a:latin typeface="华文楷体" pitchFamily="2" charset="-122"/>
              <a:ea typeface="华文楷体" pitchFamily="2" charset="-122"/>
            </a:endParaRPr>
          </a:p>
        </p:txBody>
      </p:sp>
      <p:sp>
        <p:nvSpPr>
          <p:cNvPr id="52" name="Rectangle 33"/>
          <p:cNvSpPr>
            <a:spLocks noChangeArrowheads="1"/>
          </p:cNvSpPr>
          <p:nvPr/>
        </p:nvSpPr>
        <p:spPr bwMode="auto">
          <a:xfrm>
            <a:off x="480970" y="4658129"/>
            <a:ext cx="1571636" cy="369332"/>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wrap="square">
            <a:spAutoFit/>
          </a:bodyPr>
          <a:lstStyle/>
          <a:p>
            <a:pPr algn="ctr">
              <a:defRPr/>
            </a:pPr>
            <a:r>
              <a:rPr lang="zh-CN" altLang="en-US" b="1" dirty="0" smtClean="0">
                <a:solidFill>
                  <a:srgbClr val="002060"/>
                </a:solidFill>
                <a:latin typeface="华文楷体" pitchFamily="2" charset="-122"/>
                <a:ea typeface="华文楷体" pitchFamily="2" charset="-122"/>
              </a:rPr>
              <a:t>约</a:t>
            </a:r>
            <a:r>
              <a:rPr lang="en-US" altLang="zh-CN" b="1" dirty="0" smtClean="0">
                <a:solidFill>
                  <a:srgbClr val="002060"/>
                </a:solidFill>
                <a:latin typeface="华文楷体" pitchFamily="2" charset="-122"/>
                <a:ea typeface="华文楷体" pitchFamily="2" charset="-122"/>
              </a:rPr>
              <a:t>2600</a:t>
            </a:r>
            <a:r>
              <a:rPr lang="zh-CN" altLang="en-US" b="1" dirty="0" smtClean="0">
                <a:solidFill>
                  <a:srgbClr val="002060"/>
                </a:solidFill>
                <a:latin typeface="华文楷体" pitchFamily="2" charset="-122"/>
                <a:ea typeface="华文楷体" pitchFamily="2" charset="-122"/>
              </a:rPr>
              <a:t>学生</a:t>
            </a:r>
          </a:p>
        </p:txBody>
      </p:sp>
      <p:sp>
        <p:nvSpPr>
          <p:cNvPr id="59" name="Rectangle 33"/>
          <p:cNvSpPr>
            <a:spLocks noChangeArrowheads="1"/>
          </p:cNvSpPr>
          <p:nvPr/>
        </p:nvSpPr>
        <p:spPr bwMode="auto">
          <a:xfrm>
            <a:off x="7267580" y="4645987"/>
            <a:ext cx="1571636" cy="369332"/>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wrap="square">
            <a:spAutoFit/>
          </a:bodyPr>
          <a:lstStyle/>
          <a:p>
            <a:pPr algn="ctr"/>
            <a:r>
              <a:rPr lang="zh-CN" altLang="en-US" b="1" dirty="0" smtClean="0">
                <a:solidFill>
                  <a:srgbClr val="002060"/>
                </a:solidFill>
                <a:latin typeface="华文楷体" panose="02010600040101010101" pitchFamily="2" charset="-122"/>
                <a:ea typeface="华文楷体" panose="02010600040101010101" pitchFamily="2" charset="-122"/>
                <a:cs typeface="Times New Roman" pitchFamily="18" charset="0"/>
              </a:rPr>
              <a:t>约</a:t>
            </a:r>
            <a:r>
              <a:rPr lang="en-US" altLang="zh-CN" b="1" dirty="0" smtClean="0">
                <a:solidFill>
                  <a:srgbClr val="002060"/>
                </a:solidFill>
                <a:latin typeface="华文楷体" panose="02010600040101010101" pitchFamily="2" charset="-122"/>
                <a:ea typeface="华文楷体" panose="02010600040101010101" pitchFamily="2" charset="-122"/>
                <a:cs typeface="Times New Roman" pitchFamily="18" charset="0"/>
              </a:rPr>
              <a:t>4000</a:t>
            </a:r>
            <a:r>
              <a:rPr lang="zh-CN" altLang="en-US" b="1" dirty="0" smtClean="0">
                <a:solidFill>
                  <a:srgbClr val="002060"/>
                </a:solidFill>
                <a:latin typeface="华文楷体" panose="02010600040101010101" pitchFamily="2" charset="-122"/>
                <a:ea typeface="华文楷体" panose="02010600040101010101" pitchFamily="2" charset="-122"/>
                <a:cs typeface="Times New Roman" pitchFamily="18" charset="0"/>
              </a:rPr>
              <a:t>余人</a:t>
            </a:r>
            <a:endParaRPr lang="zh-CN" altLang="en-US" b="1" dirty="0">
              <a:solidFill>
                <a:srgbClr val="002060"/>
              </a:solidFill>
              <a:latin typeface="华文楷体" panose="02010600040101010101" pitchFamily="2" charset="-122"/>
              <a:ea typeface="华文楷体" panose="02010600040101010101" pitchFamily="2" charset="-122"/>
              <a:cs typeface="Times New Roman" pitchFamily="18" charset="0"/>
            </a:endParaRPr>
          </a:p>
        </p:txBody>
      </p:sp>
      <p:sp>
        <p:nvSpPr>
          <p:cNvPr id="60" name="Rectangle 33"/>
          <p:cNvSpPr>
            <a:spLocks noChangeArrowheads="1"/>
          </p:cNvSpPr>
          <p:nvPr/>
        </p:nvSpPr>
        <p:spPr bwMode="auto">
          <a:xfrm>
            <a:off x="4349947" y="4564928"/>
            <a:ext cx="691730" cy="938153"/>
          </a:xfrm>
          <a:prstGeom prst="star7">
            <a:avLst/>
          </a:prstGeom>
          <a:ln>
            <a:headEnd/>
            <a:tailEnd/>
          </a:ln>
        </p:spPr>
        <p:style>
          <a:lnRef idx="2">
            <a:schemeClr val="accent1"/>
          </a:lnRef>
          <a:fillRef idx="1">
            <a:schemeClr val="lt1"/>
          </a:fillRef>
          <a:effectRef idx="0">
            <a:schemeClr val="accent1"/>
          </a:effectRef>
          <a:fontRef idx="minor">
            <a:schemeClr val="dk1"/>
          </a:fontRef>
        </p:style>
        <p:txBody>
          <a:bodyPr wrap="square">
            <a:spAutoFit/>
          </a:bodyPr>
          <a:lstStyle/>
          <a:p>
            <a:pPr algn="ctr">
              <a:defRPr/>
            </a:pPr>
            <a:r>
              <a:rPr lang="en-US" altLang="zh-CN" sz="2800" b="1" i="1" dirty="0" err="1" smtClean="0">
                <a:solidFill>
                  <a:srgbClr val="FF0000"/>
                </a:solidFill>
                <a:latin typeface="华文琥珀" pitchFamily="2" charset="-122"/>
                <a:ea typeface="华文琥珀" pitchFamily="2" charset="-122"/>
              </a:rPr>
              <a:t>i</a:t>
            </a:r>
            <a:endParaRPr lang="zh-CN" altLang="en-US" sz="2400" b="1" i="1" dirty="0" smtClean="0">
              <a:solidFill>
                <a:srgbClr val="FF0000"/>
              </a:solidFill>
              <a:latin typeface="华文琥珀" pitchFamily="2" charset="-122"/>
              <a:ea typeface="华文琥珀" pitchFamily="2" charset="-122"/>
            </a:endParaRPr>
          </a:p>
        </p:txBody>
      </p:sp>
      <p:sp>
        <p:nvSpPr>
          <p:cNvPr id="54" name="Rectangle 33"/>
          <p:cNvSpPr>
            <a:spLocks noChangeArrowheads="1"/>
          </p:cNvSpPr>
          <p:nvPr/>
        </p:nvSpPr>
        <p:spPr bwMode="auto">
          <a:xfrm>
            <a:off x="4552936" y="2268527"/>
            <a:ext cx="2214578" cy="578882"/>
          </a:xfrm>
          <a:prstGeom prst="roundRect">
            <a:avLst/>
          </a:prstGeom>
          <a:ln>
            <a:headEnd/>
            <a:tailEnd/>
          </a:ln>
        </p:spPr>
        <p:style>
          <a:lnRef idx="2">
            <a:schemeClr val="accent1"/>
          </a:lnRef>
          <a:fillRef idx="1">
            <a:schemeClr val="lt1"/>
          </a:fillRef>
          <a:effectRef idx="0">
            <a:schemeClr val="accent1"/>
          </a:effectRef>
          <a:fontRef idx="minor">
            <a:schemeClr val="dk1"/>
          </a:fontRef>
        </p:style>
        <p:txBody>
          <a:bodyPr wrap="square">
            <a:spAutoFit/>
          </a:bodyPr>
          <a:lstStyle/>
          <a:p>
            <a:pPr algn="ctr"/>
            <a:r>
              <a:rPr lang="zh-CN" altLang="en-US" sz="1400" b="1" dirty="0" smtClean="0">
                <a:solidFill>
                  <a:srgbClr val="C00000"/>
                </a:solidFill>
                <a:latin typeface="微软雅黑" pitchFamily="34" charset="-122"/>
                <a:ea typeface="微软雅黑" pitchFamily="34" charset="-122"/>
              </a:rPr>
              <a:t>开放资源</a:t>
            </a:r>
            <a:endParaRPr lang="en-US" altLang="zh-CN" sz="1400" b="1" dirty="0" smtClean="0">
              <a:solidFill>
                <a:srgbClr val="C00000"/>
              </a:solidFill>
              <a:latin typeface="微软雅黑" pitchFamily="34" charset="-122"/>
              <a:ea typeface="微软雅黑" pitchFamily="34" charset="-122"/>
            </a:endParaRPr>
          </a:p>
          <a:p>
            <a:pPr algn="ctr"/>
            <a:r>
              <a:rPr lang="zh-CN" altLang="en-US" sz="1400" b="1" dirty="0" smtClean="0">
                <a:solidFill>
                  <a:srgbClr val="C00000"/>
                </a:solidFill>
                <a:latin typeface="微软雅黑" pitchFamily="34" charset="-122"/>
                <a:ea typeface="微软雅黑" pitchFamily="34" charset="-122"/>
              </a:rPr>
              <a:t>建设创新创业教学体系</a:t>
            </a:r>
            <a:endParaRPr lang="en-US" altLang="zh-CN" sz="1400" b="1" dirty="0">
              <a:solidFill>
                <a:srgbClr val="C00000"/>
              </a:solidFill>
              <a:latin typeface="微软雅黑" pitchFamily="34" charset="-122"/>
              <a:ea typeface="微软雅黑" pitchFamily="34" charset="-122"/>
            </a:endParaRPr>
          </a:p>
        </p:txBody>
      </p:sp>
      <p:sp>
        <p:nvSpPr>
          <p:cNvPr id="57" name="Rectangle 34"/>
          <p:cNvSpPr>
            <a:spLocks noChangeArrowheads="1"/>
          </p:cNvSpPr>
          <p:nvPr/>
        </p:nvSpPr>
        <p:spPr bwMode="auto">
          <a:xfrm>
            <a:off x="2409796" y="2288533"/>
            <a:ext cx="2143140" cy="578882"/>
          </a:xfrm>
          <a:prstGeom prst="flowChartAlternateProcess">
            <a:avLst/>
          </a:prstGeom>
          <a:ln>
            <a:headEnd/>
            <a:tailEnd/>
          </a:ln>
        </p:spPr>
        <p:style>
          <a:lnRef idx="2">
            <a:schemeClr val="accent1"/>
          </a:lnRef>
          <a:fillRef idx="1">
            <a:schemeClr val="lt1"/>
          </a:fillRef>
          <a:effectRef idx="0">
            <a:schemeClr val="accent1"/>
          </a:effectRef>
          <a:fontRef idx="minor">
            <a:schemeClr val="dk1"/>
          </a:fontRef>
        </p:style>
        <p:txBody>
          <a:bodyPr wrap="square">
            <a:spAutoFit/>
          </a:bodyPr>
          <a:lstStyle/>
          <a:p>
            <a:pPr algn="ctr"/>
            <a:r>
              <a:rPr lang="zh-CN" altLang="en-US" sz="1400" b="1" dirty="0" smtClean="0">
                <a:solidFill>
                  <a:srgbClr val="C00000"/>
                </a:solidFill>
                <a:latin typeface="微软雅黑" pitchFamily="34" charset="-122"/>
                <a:ea typeface="微软雅黑" pitchFamily="34" charset="-122"/>
              </a:rPr>
              <a:t>拓展资源</a:t>
            </a:r>
            <a:endParaRPr lang="en-US" altLang="zh-CN" sz="1400" b="1" dirty="0" smtClean="0">
              <a:solidFill>
                <a:srgbClr val="C00000"/>
              </a:solidFill>
              <a:latin typeface="微软雅黑" pitchFamily="34" charset="-122"/>
              <a:ea typeface="微软雅黑" pitchFamily="34" charset="-122"/>
            </a:endParaRPr>
          </a:p>
          <a:p>
            <a:pPr algn="ctr"/>
            <a:r>
              <a:rPr lang="zh-CN" altLang="en-US" sz="1400" b="1" dirty="0" smtClean="0">
                <a:solidFill>
                  <a:srgbClr val="C00000"/>
                </a:solidFill>
                <a:latin typeface="微软雅黑" pitchFamily="34" charset="-122"/>
                <a:ea typeface="微软雅黑" pitchFamily="34" charset="-122"/>
              </a:rPr>
              <a:t>建设工程素质教学体系</a:t>
            </a:r>
            <a:endParaRPr lang="en-US" altLang="zh-CN" sz="1400" b="1" dirty="0">
              <a:solidFill>
                <a:srgbClr val="C00000"/>
              </a:solidFill>
              <a:latin typeface="微软雅黑" pitchFamily="34" charset="-122"/>
              <a:ea typeface="微软雅黑" pitchFamily="34" charset="-122"/>
            </a:endParaRPr>
          </a:p>
        </p:txBody>
      </p:sp>
      <p:sp>
        <p:nvSpPr>
          <p:cNvPr id="61" name="Rectangle 35"/>
          <p:cNvSpPr>
            <a:spLocks noChangeArrowheads="1"/>
          </p:cNvSpPr>
          <p:nvPr/>
        </p:nvSpPr>
        <p:spPr bwMode="auto">
          <a:xfrm>
            <a:off x="6767514" y="2281155"/>
            <a:ext cx="2214578" cy="578882"/>
          </a:xfrm>
          <a:prstGeom prst="roundRect">
            <a:avLst/>
          </a:prstGeom>
          <a:ln>
            <a:headEnd/>
            <a:tailEnd/>
          </a:ln>
        </p:spPr>
        <p:style>
          <a:lnRef idx="2">
            <a:schemeClr val="accent1"/>
          </a:lnRef>
          <a:fillRef idx="1">
            <a:schemeClr val="lt1"/>
          </a:fillRef>
          <a:effectRef idx="0">
            <a:schemeClr val="accent1"/>
          </a:effectRef>
          <a:fontRef idx="minor">
            <a:schemeClr val="dk1"/>
          </a:fontRef>
        </p:style>
        <p:txBody>
          <a:bodyPr wrap="square">
            <a:spAutoFit/>
          </a:bodyPr>
          <a:lstStyle/>
          <a:p>
            <a:pPr algn="ctr"/>
            <a:r>
              <a:rPr lang="zh-CN" altLang="en-US" sz="1400" b="1" dirty="0" smtClean="0">
                <a:solidFill>
                  <a:srgbClr val="C00000"/>
                </a:solidFill>
                <a:latin typeface="微软雅黑" pitchFamily="34" charset="-122"/>
                <a:ea typeface="微软雅黑" pitchFamily="34" charset="-122"/>
              </a:rPr>
              <a:t>转化资源</a:t>
            </a:r>
            <a:endParaRPr lang="en-US" altLang="zh-CN" sz="1400" b="1" dirty="0" smtClean="0">
              <a:solidFill>
                <a:srgbClr val="C00000"/>
              </a:solidFill>
              <a:latin typeface="微软雅黑" pitchFamily="34" charset="-122"/>
              <a:ea typeface="微软雅黑" pitchFamily="34" charset="-122"/>
            </a:endParaRPr>
          </a:p>
          <a:p>
            <a:pPr algn="ctr"/>
            <a:r>
              <a:rPr lang="zh-CN" altLang="en-US" sz="1400" b="1" dirty="0" smtClean="0">
                <a:solidFill>
                  <a:srgbClr val="C00000"/>
                </a:solidFill>
                <a:latin typeface="微软雅黑" pitchFamily="34" charset="-122"/>
                <a:ea typeface="微软雅黑" pitchFamily="34" charset="-122"/>
              </a:rPr>
              <a:t>建设科研转化服务体系</a:t>
            </a:r>
            <a:endParaRPr lang="en-US" altLang="zh-CN" sz="1400" b="1" dirty="0" smtClean="0">
              <a:solidFill>
                <a:srgbClr val="C00000"/>
              </a:solidFill>
              <a:latin typeface="微软雅黑" pitchFamily="34" charset="-122"/>
              <a:ea typeface="微软雅黑" pitchFamily="34" charset="-122"/>
            </a:endParaRPr>
          </a:p>
        </p:txBody>
      </p:sp>
      <p:sp>
        <p:nvSpPr>
          <p:cNvPr id="66" name="Rectangle 41"/>
          <p:cNvSpPr>
            <a:spLocks noChangeArrowheads="1"/>
          </p:cNvSpPr>
          <p:nvPr/>
        </p:nvSpPr>
        <p:spPr bwMode="auto">
          <a:xfrm>
            <a:off x="195218" y="2288533"/>
            <a:ext cx="2214578" cy="578882"/>
          </a:xfrm>
          <a:prstGeom prst="roundRect">
            <a:avLst/>
          </a:prstGeom>
          <a:ln>
            <a:headEnd/>
            <a:tailEnd/>
          </a:ln>
        </p:spPr>
        <p:style>
          <a:lnRef idx="2">
            <a:schemeClr val="accent1"/>
          </a:lnRef>
          <a:fillRef idx="1">
            <a:schemeClr val="lt1"/>
          </a:fillRef>
          <a:effectRef idx="0">
            <a:schemeClr val="accent1"/>
          </a:effectRef>
          <a:fontRef idx="minor">
            <a:schemeClr val="dk1"/>
          </a:fontRef>
        </p:style>
        <p:txBody>
          <a:bodyPr wrap="square">
            <a:spAutoFit/>
          </a:bodyPr>
          <a:lstStyle/>
          <a:p>
            <a:pPr algn="ctr"/>
            <a:r>
              <a:rPr lang="zh-CN" altLang="en-US" sz="1400" b="1" dirty="0" smtClean="0">
                <a:solidFill>
                  <a:srgbClr val="C00000"/>
                </a:solidFill>
                <a:latin typeface="微软雅黑" pitchFamily="34" charset="-122"/>
                <a:ea typeface="微软雅黑" pitchFamily="34" charset="-122"/>
              </a:rPr>
              <a:t>优化资源</a:t>
            </a:r>
            <a:endParaRPr lang="en-US" altLang="zh-CN" sz="1400" b="1" dirty="0" smtClean="0">
              <a:solidFill>
                <a:srgbClr val="C00000"/>
              </a:solidFill>
              <a:latin typeface="微软雅黑" pitchFamily="34" charset="-122"/>
              <a:ea typeface="微软雅黑" pitchFamily="34" charset="-122"/>
            </a:endParaRPr>
          </a:p>
          <a:p>
            <a:pPr algn="ctr"/>
            <a:r>
              <a:rPr lang="zh-CN" altLang="en-US" sz="1400" b="1" dirty="0" smtClean="0">
                <a:solidFill>
                  <a:srgbClr val="C00000"/>
                </a:solidFill>
                <a:latin typeface="微软雅黑" pitchFamily="34" charset="-122"/>
                <a:ea typeface="微软雅黑" pitchFamily="34" charset="-122"/>
              </a:rPr>
              <a:t>建设工程训练教学体系</a:t>
            </a:r>
            <a:endParaRPr lang="en-US" altLang="zh-CN" sz="1400" b="1" dirty="0" smtClean="0">
              <a:solidFill>
                <a:srgbClr val="C00000"/>
              </a:solidFill>
              <a:latin typeface="微软雅黑" pitchFamily="34" charset="-122"/>
              <a:ea typeface="微软雅黑" pitchFamily="34" charset="-122"/>
            </a:endParaRPr>
          </a:p>
        </p:txBody>
      </p:sp>
      <p:sp>
        <p:nvSpPr>
          <p:cNvPr id="62" name="TextBox 61"/>
          <p:cNvSpPr txBox="1"/>
          <p:nvPr/>
        </p:nvSpPr>
        <p:spPr>
          <a:xfrm>
            <a:off x="2766986" y="6289060"/>
            <a:ext cx="3929090" cy="408623"/>
          </a:xfrm>
          <a:prstGeom prst="flowChartAlternateProcess">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zh-CN" altLang="en-US" b="1" dirty="0" smtClean="0">
                <a:solidFill>
                  <a:srgbClr val="7030A0"/>
                </a:solidFill>
                <a:latin typeface="华文新魏" pitchFamily="2" charset="-122"/>
                <a:ea typeface="华文新魏" pitchFamily="2" charset="-122"/>
              </a:rPr>
              <a:t>金工实习基地：知识传授，技能培养</a:t>
            </a:r>
            <a:endParaRPr lang="zh-CN" altLang="en-US" b="1" dirty="0">
              <a:solidFill>
                <a:srgbClr val="7030A0"/>
              </a:solidFill>
              <a:latin typeface="华文新魏" pitchFamily="2" charset="-122"/>
              <a:ea typeface="华文新魏" pitchFamily="2" charset="-122"/>
            </a:endParaRPr>
          </a:p>
        </p:txBody>
      </p:sp>
      <p:sp>
        <p:nvSpPr>
          <p:cNvPr id="63" name="TextBox 62"/>
          <p:cNvSpPr txBox="1"/>
          <p:nvPr/>
        </p:nvSpPr>
        <p:spPr>
          <a:xfrm>
            <a:off x="2766986" y="5931870"/>
            <a:ext cx="3929090" cy="408623"/>
          </a:xfrm>
          <a:prstGeom prst="flowChartAlternateProcess">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zh-CN" altLang="en-US" b="1" dirty="0" smtClean="0">
                <a:solidFill>
                  <a:srgbClr val="7030A0"/>
                </a:solidFill>
                <a:latin typeface="华文新魏" pitchFamily="2" charset="-122"/>
                <a:ea typeface="华文新魏" pitchFamily="2" charset="-122"/>
              </a:rPr>
              <a:t>工程训练中心：系统集成，工程能力</a:t>
            </a:r>
            <a:endParaRPr lang="zh-CN" altLang="en-US" b="1" dirty="0">
              <a:solidFill>
                <a:srgbClr val="7030A0"/>
              </a:solidFill>
              <a:latin typeface="华文新魏" pitchFamily="2" charset="-122"/>
              <a:ea typeface="华文新魏" pitchFamily="2" charset="-122"/>
            </a:endParaRPr>
          </a:p>
        </p:txBody>
      </p:sp>
      <p:sp>
        <p:nvSpPr>
          <p:cNvPr id="64" name="Rectangle 35"/>
          <p:cNvSpPr>
            <a:spLocks noChangeArrowheads="1"/>
          </p:cNvSpPr>
          <p:nvPr/>
        </p:nvSpPr>
        <p:spPr bwMode="auto">
          <a:xfrm>
            <a:off x="4410060" y="4215989"/>
            <a:ext cx="2428892" cy="338554"/>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wrap="square">
            <a:spAutoFit/>
          </a:bodyPr>
          <a:lstStyle/>
          <a:p>
            <a:pPr algn="just"/>
            <a:r>
              <a:rPr lang="zh-CN" altLang="en-US" sz="1600" b="1" dirty="0" smtClean="0">
                <a:solidFill>
                  <a:srgbClr val="002060"/>
                </a:solidFill>
                <a:latin typeface="华文楷体" pitchFamily="2" charset="-122"/>
                <a:ea typeface="华文楷体" pitchFamily="2" charset="-122"/>
              </a:rPr>
              <a:t>创客教育基地联盟</a:t>
            </a:r>
            <a:endParaRPr lang="zh-CN" altLang="en-US" sz="1600" b="1" dirty="0">
              <a:solidFill>
                <a:srgbClr val="002060"/>
              </a:solidFill>
              <a:latin typeface="华文楷体" pitchFamily="2" charset="-122"/>
              <a:ea typeface="华文楷体" pitchFamily="2" charset="-122"/>
            </a:endParaRPr>
          </a:p>
        </p:txBody>
      </p:sp>
      <p:sp>
        <p:nvSpPr>
          <p:cNvPr id="48" name="Rectangle 33"/>
          <p:cNvSpPr>
            <a:spLocks noChangeArrowheads="1"/>
          </p:cNvSpPr>
          <p:nvPr/>
        </p:nvSpPr>
        <p:spPr bwMode="auto">
          <a:xfrm>
            <a:off x="2766986" y="5523248"/>
            <a:ext cx="3929090" cy="408623"/>
          </a:xfrm>
          <a:prstGeom prst="flowChartAlternateProcess">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lgn="ctr">
              <a:defRPr/>
            </a:pPr>
            <a:r>
              <a:rPr lang="zh-CN" altLang="en-US" b="1" dirty="0" smtClean="0">
                <a:solidFill>
                  <a:srgbClr val="7030A0"/>
                </a:solidFill>
                <a:latin typeface="华文新魏" panose="02010800040101010101" pitchFamily="2" charset="-122"/>
                <a:ea typeface="华文新魏" panose="02010800040101010101" pitchFamily="2" charset="-122"/>
              </a:rPr>
              <a:t>创客空间：学生主体，创新驱动</a:t>
            </a:r>
          </a:p>
        </p:txBody>
      </p:sp>
      <p:sp>
        <p:nvSpPr>
          <p:cNvPr id="49" name="Rectangle 33"/>
          <p:cNvSpPr>
            <a:spLocks noChangeArrowheads="1"/>
          </p:cNvSpPr>
          <p:nvPr/>
        </p:nvSpPr>
        <p:spPr bwMode="auto">
          <a:xfrm>
            <a:off x="2695548" y="4658129"/>
            <a:ext cx="1643074" cy="369332"/>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wrap="square">
            <a:spAutoFit/>
          </a:bodyPr>
          <a:lstStyle/>
          <a:p>
            <a:pPr algn="ctr">
              <a:defRPr/>
            </a:pPr>
            <a:r>
              <a:rPr lang="zh-CN" altLang="en-US" b="1" dirty="0" smtClean="0">
                <a:solidFill>
                  <a:srgbClr val="002060"/>
                </a:solidFill>
                <a:latin typeface="华文楷体" pitchFamily="2" charset="-122"/>
                <a:ea typeface="华文楷体" pitchFamily="2" charset="-122"/>
              </a:rPr>
              <a:t>约</a:t>
            </a:r>
            <a:r>
              <a:rPr lang="en-US" altLang="zh-CN" b="1" dirty="0" smtClean="0">
                <a:solidFill>
                  <a:srgbClr val="002060"/>
                </a:solidFill>
                <a:latin typeface="华文楷体" pitchFamily="2" charset="-122"/>
                <a:ea typeface="华文楷体" pitchFamily="2" charset="-122"/>
              </a:rPr>
              <a:t>3000</a:t>
            </a:r>
            <a:r>
              <a:rPr lang="zh-CN" altLang="en-US" b="1" dirty="0" smtClean="0">
                <a:solidFill>
                  <a:srgbClr val="002060"/>
                </a:solidFill>
                <a:latin typeface="华文楷体" pitchFamily="2" charset="-122"/>
                <a:ea typeface="华文楷体" pitchFamily="2" charset="-122"/>
              </a:rPr>
              <a:t>学生</a:t>
            </a:r>
          </a:p>
        </p:txBody>
      </p:sp>
      <p:sp>
        <p:nvSpPr>
          <p:cNvPr id="68" name="左右箭头 67"/>
          <p:cNvSpPr>
            <a:spLocks noChangeAspect="1"/>
          </p:cNvSpPr>
          <p:nvPr/>
        </p:nvSpPr>
        <p:spPr bwMode="auto">
          <a:xfrm>
            <a:off x="6700760" y="4840295"/>
            <a:ext cx="566820" cy="264600"/>
          </a:xfrm>
          <a:prstGeom prst="leftRightArrow">
            <a:avLst/>
          </a:prstGeom>
          <a:ln>
            <a:headEnd/>
            <a:tailEnd/>
          </a:ln>
        </p:spPr>
        <p:style>
          <a:lnRef idx="2">
            <a:schemeClr val="accent1"/>
          </a:lnRef>
          <a:fillRef idx="1">
            <a:schemeClr val="lt1"/>
          </a:fillRef>
          <a:effectRef idx="0">
            <a:schemeClr val="accent1"/>
          </a:effectRef>
          <a:fontRef idx="minor">
            <a:schemeClr val="dk1"/>
          </a:fontRef>
        </p:style>
        <p:txBody>
          <a:bodyPr wrap="square" rtlCol="0" anchor="ctr">
            <a:spAutoFit/>
          </a:bodyPr>
          <a:lstStyle/>
          <a:p>
            <a:pPr algn="just"/>
            <a:endParaRPr lang="zh-CN" altLang="en-US" b="1" dirty="0">
              <a:solidFill>
                <a:srgbClr val="C00000"/>
              </a:solidFill>
              <a:latin typeface="微软雅黑" pitchFamily="34" charset="-122"/>
              <a:ea typeface="微软雅黑" pitchFamily="34" charset="-122"/>
            </a:endParaRPr>
          </a:p>
        </p:txBody>
      </p:sp>
      <p:sp>
        <p:nvSpPr>
          <p:cNvPr id="71" name="Rectangle 33"/>
          <p:cNvSpPr>
            <a:spLocks noChangeArrowheads="1"/>
          </p:cNvSpPr>
          <p:nvPr/>
        </p:nvSpPr>
        <p:spPr bwMode="auto">
          <a:xfrm>
            <a:off x="5053002" y="5003177"/>
            <a:ext cx="1714512" cy="369332"/>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wrap="square">
            <a:spAutoFit/>
          </a:bodyPr>
          <a:lstStyle/>
          <a:p>
            <a:pPr algn="ctr">
              <a:defRPr/>
            </a:pPr>
            <a:r>
              <a:rPr lang="en-US" altLang="zh-CN" b="1" dirty="0" smtClean="0">
                <a:solidFill>
                  <a:srgbClr val="002060"/>
                </a:solidFill>
                <a:latin typeface="华文楷体" pitchFamily="2" charset="-122"/>
                <a:ea typeface="华文楷体" pitchFamily="2" charset="-122"/>
              </a:rPr>
              <a:t>innovation</a:t>
            </a:r>
            <a:endParaRPr lang="zh-CN" altLang="en-US" b="1" dirty="0" smtClean="0">
              <a:solidFill>
                <a:srgbClr val="002060"/>
              </a:solidFill>
              <a:latin typeface="华文楷体" pitchFamily="2" charset="-122"/>
              <a:ea typeface="华文楷体" pitchFamily="2" charset="-122"/>
            </a:endParaRPr>
          </a:p>
        </p:txBody>
      </p:sp>
      <p:sp>
        <p:nvSpPr>
          <p:cNvPr id="72" name="Rectangle 33"/>
          <p:cNvSpPr>
            <a:spLocks noChangeArrowheads="1"/>
          </p:cNvSpPr>
          <p:nvPr/>
        </p:nvSpPr>
        <p:spPr bwMode="auto">
          <a:xfrm>
            <a:off x="480970" y="5015319"/>
            <a:ext cx="1571636" cy="369332"/>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wrap="square">
            <a:spAutoFit/>
          </a:bodyPr>
          <a:lstStyle/>
          <a:p>
            <a:pPr algn="ctr">
              <a:defRPr/>
            </a:pPr>
            <a:r>
              <a:rPr lang="en-US" altLang="zh-CN" b="1" dirty="0" smtClean="0">
                <a:solidFill>
                  <a:srgbClr val="002060"/>
                </a:solidFill>
                <a:latin typeface="华文楷体" pitchFamily="2" charset="-122"/>
                <a:ea typeface="华文楷体" pitchFamily="2" charset="-122"/>
              </a:rPr>
              <a:t>industry</a:t>
            </a:r>
            <a:endParaRPr lang="zh-CN" altLang="en-US" b="1" dirty="0" smtClean="0">
              <a:solidFill>
                <a:srgbClr val="002060"/>
              </a:solidFill>
              <a:latin typeface="华文楷体" pitchFamily="2" charset="-122"/>
              <a:ea typeface="华文楷体" pitchFamily="2" charset="-122"/>
            </a:endParaRPr>
          </a:p>
        </p:txBody>
      </p:sp>
      <p:sp>
        <p:nvSpPr>
          <p:cNvPr id="73" name="Rectangle 33"/>
          <p:cNvSpPr>
            <a:spLocks noChangeArrowheads="1"/>
          </p:cNvSpPr>
          <p:nvPr/>
        </p:nvSpPr>
        <p:spPr bwMode="auto">
          <a:xfrm>
            <a:off x="7267580" y="5003177"/>
            <a:ext cx="1571636" cy="369332"/>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wrap="square">
            <a:spAutoFit/>
          </a:bodyPr>
          <a:lstStyle/>
          <a:p>
            <a:pPr algn="ctr"/>
            <a:r>
              <a:rPr lang="en-US" b="1" dirty="0" smtClean="0">
                <a:latin typeface="华文楷体" panose="02010600040101010101" pitchFamily="2" charset="-122"/>
                <a:ea typeface="华文楷体" panose="02010600040101010101" pitchFamily="2" charset="-122"/>
                <a:cs typeface="Times New Roman" pitchFamily="18" charset="0"/>
              </a:rPr>
              <a:t>international</a:t>
            </a:r>
            <a:endParaRPr lang="zh-CN" altLang="en-US" b="1" dirty="0">
              <a:latin typeface="华文楷体" panose="02010600040101010101" pitchFamily="2" charset="-122"/>
              <a:ea typeface="华文楷体" panose="02010600040101010101" pitchFamily="2" charset="-122"/>
              <a:cs typeface="Times New Roman" pitchFamily="18" charset="0"/>
            </a:endParaRPr>
          </a:p>
        </p:txBody>
      </p:sp>
      <p:sp>
        <p:nvSpPr>
          <p:cNvPr id="74" name="Rectangle 33"/>
          <p:cNvSpPr>
            <a:spLocks noChangeArrowheads="1"/>
          </p:cNvSpPr>
          <p:nvPr/>
        </p:nvSpPr>
        <p:spPr bwMode="auto">
          <a:xfrm>
            <a:off x="2695548" y="4983171"/>
            <a:ext cx="1643074" cy="369332"/>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wrap="square">
            <a:spAutoFit/>
          </a:bodyPr>
          <a:lstStyle/>
          <a:p>
            <a:pPr algn="ctr">
              <a:defRPr/>
            </a:pPr>
            <a:r>
              <a:rPr lang="en-US" altLang="zh-CN" b="1" dirty="0" smtClean="0">
                <a:solidFill>
                  <a:srgbClr val="002060"/>
                </a:solidFill>
                <a:latin typeface="华文楷体" pitchFamily="2" charset="-122"/>
                <a:ea typeface="华文楷体" pitchFamily="2" charset="-122"/>
              </a:rPr>
              <a:t>interdisciplinary</a:t>
            </a:r>
            <a:endParaRPr lang="zh-CN" altLang="en-US" b="1" dirty="0" smtClean="0">
              <a:solidFill>
                <a:srgbClr val="002060"/>
              </a:solidFill>
              <a:latin typeface="华文楷体" pitchFamily="2" charset="-122"/>
              <a:ea typeface="华文楷体" pitchFamily="2" charset="-122"/>
            </a:endParaRPr>
          </a:p>
        </p:txBody>
      </p:sp>
      <p:sp>
        <p:nvSpPr>
          <p:cNvPr id="67" name="Rectangle 34"/>
          <p:cNvSpPr>
            <a:spLocks noChangeArrowheads="1"/>
          </p:cNvSpPr>
          <p:nvPr/>
        </p:nvSpPr>
        <p:spPr bwMode="auto">
          <a:xfrm>
            <a:off x="2552672" y="3684016"/>
            <a:ext cx="1857388" cy="584775"/>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wrap="square">
            <a:spAutoFit/>
          </a:bodyPr>
          <a:lstStyle/>
          <a:p>
            <a:pPr algn="ctr"/>
            <a:r>
              <a:rPr lang="zh-CN" altLang="en-US" sz="1600" b="1" dirty="0" smtClean="0">
                <a:solidFill>
                  <a:srgbClr val="002060"/>
                </a:solidFill>
                <a:latin typeface="华文楷体" pitchFamily="2" charset="-122"/>
                <a:ea typeface="华文楷体" pitchFamily="2" charset="-122"/>
              </a:rPr>
              <a:t>北京市科普基地创新工作坊</a:t>
            </a:r>
            <a:endParaRPr lang="en-US" altLang="zh-CN" sz="1600" b="1" dirty="0">
              <a:solidFill>
                <a:srgbClr val="002060"/>
              </a:solidFill>
              <a:latin typeface="华文楷体" pitchFamily="2" charset="-122"/>
              <a:ea typeface="华文楷体" pitchFamily="2" charset="-122"/>
            </a:endParaRPr>
          </a:p>
        </p:txBody>
      </p:sp>
    </p:spTree>
    <p:extLst>
      <p:ext uri="{BB962C8B-B14F-4D97-AF65-F5344CB8AC3E}">
        <p14:creationId xmlns:p14="http://schemas.microsoft.com/office/powerpoint/2010/main" val="1635523171"/>
      </p:ext>
    </p:extLst>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zh-CN" altLang="en-US" dirty="0" smtClean="0"/>
              <a:t>清华大学 </a:t>
            </a:r>
            <a:r>
              <a:rPr lang="en-US" altLang="zh-CN" dirty="0" smtClean="0"/>
              <a:t>iCenter</a:t>
            </a:r>
            <a:r>
              <a:rPr lang="zh-CN" altLang="en-US" dirty="0" smtClean="0"/>
              <a:t>创客空间</a:t>
            </a:r>
            <a:endParaRPr lang="zh-CN" altLang="en-US" dirty="0"/>
          </a:p>
        </p:txBody>
      </p:sp>
      <p:sp>
        <p:nvSpPr>
          <p:cNvPr id="6" name="内容占位符 5"/>
          <p:cNvSpPr>
            <a:spLocks noGrp="1"/>
          </p:cNvSpPr>
          <p:nvPr>
            <p:ph idx="1"/>
          </p:nvPr>
        </p:nvSpPr>
        <p:spPr>
          <a:xfrm>
            <a:off x="1069322" y="1456267"/>
            <a:ext cx="7732903" cy="2498847"/>
          </a:xfrm>
        </p:spPr>
        <p:txBody>
          <a:bodyPr>
            <a:noAutofit/>
          </a:bodyPr>
          <a:lstStyle/>
          <a:p>
            <a:pPr>
              <a:buFont typeface="Wingdings" panose="05000000000000000000" pitchFamily="2" charset="2"/>
              <a:buChar char="u"/>
            </a:pPr>
            <a:r>
              <a:rPr lang="zh-CN" altLang="en-US" sz="1600" dirty="0"/>
              <a:t>清华大学</a:t>
            </a:r>
            <a:r>
              <a:rPr lang="en-US" altLang="zh-CN" sz="1600" dirty="0" err="1"/>
              <a:t>iCenter</a:t>
            </a:r>
            <a:r>
              <a:rPr lang="zh-CN" altLang="en-US" sz="1600" dirty="0"/>
              <a:t>创客空间位于新落成的李兆基科技大楼西北区，一共</a:t>
            </a:r>
            <a:r>
              <a:rPr lang="en-US" altLang="zh-CN" sz="1600" dirty="0"/>
              <a:t>9</a:t>
            </a:r>
            <a:r>
              <a:rPr lang="zh-CN" altLang="en-US" sz="1600" dirty="0"/>
              <a:t>层，总面积</a:t>
            </a:r>
            <a:r>
              <a:rPr lang="en-US" altLang="zh-CN" sz="1600" dirty="0"/>
              <a:t>16500</a:t>
            </a:r>
            <a:r>
              <a:rPr lang="zh-CN" altLang="en-US" sz="1600" dirty="0"/>
              <a:t>平方米，是目前</a:t>
            </a:r>
            <a:r>
              <a:rPr lang="zh-CN" altLang="en-US" sz="1600" b="1" dirty="0">
                <a:solidFill>
                  <a:srgbClr val="FF0000"/>
                </a:solidFill>
              </a:rPr>
              <a:t>全球最大的校园创客空间</a:t>
            </a:r>
            <a:r>
              <a:rPr lang="zh-CN" altLang="en-US" sz="1600" dirty="0" smtClean="0"/>
              <a:t>。</a:t>
            </a:r>
            <a:endParaRPr lang="en-US" altLang="zh-CN" sz="1600" dirty="0" smtClean="0"/>
          </a:p>
          <a:p>
            <a:pPr>
              <a:buFont typeface="Wingdings" panose="05000000000000000000" pitchFamily="2" charset="2"/>
              <a:buChar char="u"/>
            </a:pPr>
            <a:r>
              <a:rPr lang="zh-CN" altLang="en-US" sz="1600" dirty="0" smtClean="0"/>
              <a:t>在</a:t>
            </a:r>
            <a:r>
              <a:rPr lang="zh-CN" altLang="en-US" sz="1600" dirty="0"/>
              <a:t>理念上，致力于“让学生做梦想的实现家”，以志趣为导引，以创新创业实践活动为手段，充分释放学生的巨大</a:t>
            </a:r>
            <a:r>
              <a:rPr lang="zh-CN" altLang="en-US" sz="1600" dirty="0" smtClean="0"/>
              <a:t>潜力。</a:t>
            </a:r>
            <a:endParaRPr lang="en-US" altLang="zh-CN" sz="1600" dirty="0" smtClean="0"/>
          </a:p>
          <a:p>
            <a:pPr>
              <a:buFont typeface="Wingdings" panose="05000000000000000000" pitchFamily="2" charset="2"/>
              <a:buChar char="u"/>
            </a:pPr>
            <a:r>
              <a:rPr lang="zh-CN" altLang="en-US" sz="1600" dirty="0" smtClean="0"/>
              <a:t>在</a:t>
            </a:r>
            <a:r>
              <a:rPr lang="zh-CN" altLang="en-US" sz="1600" dirty="0"/>
              <a:t>体系上，建设开放的创客活动服务平台和教学体系，提供孵化场地、技术培训、产品开发、加工制作、管理咨询等方面的支撑</a:t>
            </a:r>
            <a:r>
              <a:rPr lang="zh-CN" altLang="en-US" sz="1600" dirty="0" smtClean="0"/>
              <a:t>条件。</a:t>
            </a:r>
            <a:endParaRPr lang="en-US" altLang="zh-CN" sz="1600" dirty="0" smtClean="0"/>
          </a:p>
          <a:p>
            <a:pPr>
              <a:buFont typeface="Wingdings" panose="05000000000000000000" pitchFamily="2" charset="2"/>
              <a:buChar char="u"/>
            </a:pPr>
            <a:r>
              <a:rPr lang="zh-CN" altLang="en-US" sz="1600" dirty="0" smtClean="0"/>
              <a:t>在</a:t>
            </a:r>
            <a:r>
              <a:rPr lang="zh-CN" altLang="en-US" sz="1600" dirty="0"/>
              <a:t>机制上，形成开放的建设机制，通过学校相关院系、教师、学生、国内外企业以及全球创客社群等的主动参与，激活清华大学成为一个更具创造力的学习空间</a:t>
            </a:r>
            <a:r>
              <a:rPr lang="zh-CN" altLang="en-US" sz="1600" dirty="0" smtClean="0"/>
              <a:t>。</a:t>
            </a:r>
            <a:endParaRPr lang="zh-CN" altLang="en-US" sz="1600" dirty="0"/>
          </a:p>
        </p:txBody>
      </p:sp>
      <p:pic>
        <p:nvPicPr>
          <p:cNvPr id="4" name="Picture 2"/>
          <p:cNvPicPr>
            <a:picLocks noChangeAspect="1" noChangeArrowheads="1"/>
          </p:cNvPicPr>
          <p:nvPr/>
        </p:nvPicPr>
        <p:blipFill>
          <a:blip r:embed="rId2"/>
          <a:srcRect/>
          <a:stretch>
            <a:fillRect/>
          </a:stretch>
        </p:blipFill>
        <p:spPr bwMode="auto">
          <a:xfrm>
            <a:off x="2577526" y="4035938"/>
            <a:ext cx="4737763" cy="2616377"/>
          </a:xfrm>
          <a:prstGeom prst="rect">
            <a:avLst/>
          </a:prstGeom>
          <a:noFill/>
          <a:ln w="9525">
            <a:noFill/>
            <a:miter lim="800000"/>
            <a:headEnd/>
            <a:tailEnd/>
          </a:ln>
          <a:effectLst/>
        </p:spPr>
      </p:pic>
    </p:spTree>
    <p:extLst>
      <p:ext uri="{BB962C8B-B14F-4D97-AF65-F5344CB8AC3E}">
        <p14:creationId xmlns:p14="http://schemas.microsoft.com/office/powerpoint/2010/main" val="228981037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smtClean="0"/>
              <a:t>清华大学 </a:t>
            </a:r>
            <a:r>
              <a:rPr lang="en-US" altLang="zh-CN" dirty="0" smtClean="0"/>
              <a:t>iCenter</a:t>
            </a:r>
            <a:r>
              <a:rPr lang="zh-CN" altLang="en-US" dirty="0" smtClean="0"/>
              <a:t>创客空间</a:t>
            </a:r>
            <a:endParaRPr lang="zh-CN" altLang="en-US" dirty="0"/>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8414" y="1821730"/>
            <a:ext cx="3242733" cy="2153756"/>
          </a:xfrm>
          <a:prstGeom prst="rect">
            <a:avLst/>
          </a:prstGeom>
        </p:spPr>
      </p:pic>
      <p:pic>
        <p:nvPicPr>
          <p:cNvPr id="7" name="Content Placeholder 3"/>
          <p:cNvPicPr>
            <a:picLocks noChangeAspect="1"/>
          </p:cNvPicPr>
          <p:nvPr/>
        </p:nvPicPr>
        <p:blipFill rotWithShape="1">
          <a:blip r:embed="rId3" cstate="print">
            <a:extLst>
              <a:ext uri="{BEBA8EAE-BF5A-486C-A8C5-ECC9F3942E4B}">
                <a14:imgProps xmlns:a14="http://schemas.microsoft.com/office/drawing/2010/main">
                  <a14:imgLayer r:embed="rId4">
                    <a14:imgEffect>
                      <a14:backgroundRemoval t="616" b="98892" l="1707" r="100000"/>
                    </a14:imgEffect>
                  </a14:imgLayer>
                </a14:imgProps>
              </a:ext>
              <a:ext uri="{28A0092B-C50C-407E-A947-70E740481C1C}">
                <a14:useLocalDpi xmlns:a14="http://schemas.microsoft.com/office/drawing/2010/main"/>
              </a:ext>
            </a:extLst>
          </a:blip>
          <a:srcRect/>
          <a:stretch/>
        </p:blipFill>
        <p:spPr>
          <a:xfrm>
            <a:off x="4841217" y="1522167"/>
            <a:ext cx="4137781" cy="3371526"/>
          </a:xfrm>
          <a:prstGeom prst="rect">
            <a:avLst/>
          </a:prstGeom>
        </p:spPr>
      </p:pic>
      <p:pic>
        <p:nvPicPr>
          <p:cNvPr id="8" name="Content Placeholder 3"/>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5137792" y="4828807"/>
            <a:ext cx="2604219" cy="1868676"/>
          </a:xfrm>
          <a:prstGeom prst="rect">
            <a:avLst/>
          </a:prstGeom>
        </p:spPr>
      </p:pic>
      <p:pic>
        <p:nvPicPr>
          <p:cNvPr id="1028" name="Picture 4" descr="http://news.tsinghua.edu.cn/publish/news/4212/20151130/32731448853302031.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45031" y="4171224"/>
            <a:ext cx="3256116" cy="20037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7743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58414" y="624110"/>
            <a:ext cx="6318293" cy="790020"/>
          </a:xfrm>
        </p:spPr>
        <p:txBody>
          <a:bodyPr/>
          <a:lstStyle/>
          <a:p>
            <a:r>
              <a:rPr lang="en-US" altLang="zh-CN" dirty="0" smtClean="0"/>
              <a:t>iCenter</a:t>
            </a:r>
            <a:r>
              <a:rPr lang="zh-CN" altLang="en-US" dirty="0"/>
              <a:t>创</a:t>
            </a:r>
            <a:r>
              <a:rPr lang="zh-CN" altLang="en-US" dirty="0" smtClean="0"/>
              <a:t>客空间双创活动</a:t>
            </a:r>
            <a:endParaRPr lang="zh-CN" altLang="en-US" dirty="0"/>
          </a:p>
        </p:txBody>
      </p:sp>
      <p:sp>
        <p:nvSpPr>
          <p:cNvPr id="3" name="AutoShape 2" descr="http://mmbiz.qpic.cn/mmbiz/ZuzsAziaB6kR2pVDnQwG9tZLAoKUxJbkFdXXkJvOnTic4fhPNdStFvyy21I3GeQ0XLLYt9st8Mll4Iib7IqXrHHow/640?wx_fmt=jpeg&amp;tp=webp&amp;wxfrom=5&amp;wx_lazy=1"/>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 name="AutoShape 4" descr="http://mmbiz.qpic.cn/mmbiz/ZuzsAziaB6kR2pVDnQwG9tZLAoKUxJbkFdXXkJvOnTic4fhPNdStFvyy21I3GeQ0XLLYt9st8Mll4Iib7IqXrHHow/640?wx_fmt=jpeg&amp;tp=webp&amp;wxfrom=5&amp;wx_lazy=1"/>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7" name="图片 6"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96093" y="5001543"/>
            <a:ext cx="5343019" cy="1728866"/>
          </a:xfrm>
          <a:prstGeom prst="rect">
            <a:avLst/>
          </a:prstGeom>
        </p:spPr>
      </p:pic>
      <p:sp>
        <p:nvSpPr>
          <p:cNvPr id="8" name="文本框 7"/>
          <p:cNvSpPr txBox="1"/>
          <p:nvPr/>
        </p:nvSpPr>
        <p:spPr>
          <a:xfrm>
            <a:off x="1358414" y="1507165"/>
            <a:ext cx="7103533" cy="3401343"/>
          </a:xfrm>
          <a:prstGeom prst="rect">
            <a:avLst/>
          </a:prstGeom>
        </p:spPr>
        <p:txBody>
          <a:bodyPr vert="horz" lIns="91440" tIns="45720" rIns="91440" bIns="45720" rtlCol="0">
            <a:normAutofit/>
          </a:bodyPr>
          <a:lstStyle>
            <a:lvl1pPr marL="342900" indent="-342900">
              <a:spcBef>
                <a:spcPts val="1000"/>
              </a:spcBef>
              <a:spcAft>
                <a:spcPts val="0"/>
              </a:spcAft>
              <a:buClr>
                <a:schemeClr val="accent1"/>
              </a:buClr>
              <a:buFont typeface="Wingdings 3" charset="2"/>
              <a:buChar char=""/>
              <a:defRPr>
                <a:solidFill>
                  <a:schemeClr val="tx1">
                    <a:lumMod val="75000"/>
                    <a:lumOff val="25000"/>
                  </a:schemeClr>
                </a:solidFill>
                <a:latin typeface="微软雅黑" panose="020B0503020204020204" pitchFamily="34" charset="-122"/>
                <a:ea typeface="微软雅黑" panose="020B0503020204020204" pitchFamily="34" charset="-122"/>
              </a:defRPr>
            </a:lvl1pPr>
            <a:lvl2pPr marL="742950" indent="-285750">
              <a:spcBef>
                <a:spcPts val="1000"/>
              </a:spcBef>
              <a:spcAft>
                <a:spcPts val="0"/>
              </a:spcAft>
              <a:buClr>
                <a:schemeClr val="accent1"/>
              </a:buClr>
              <a:buFont typeface="Wingdings 3" charset="2"/>
              <a:buChar char=""/>
              <a:defRPr sz="1600">
                <a:solidFill>
                  <a:schemeClr val="tx1">
                    <a:lumMod val="75000"/>
                    <a:lumOff val="25000"/>
                  </a:schemeClr>
                </a:solidFill>
                <a:latin typeface="微软雅黑" panose="020B0503020204020204" pitchFamily="34" charset="-122"/>
                <a:ea typeface="微软雅黑" panose="020B0503020204020204" pitchFamily="34" charset="-122"/>
              </a:defRPr>
            </a:lvl2pPr>
            <a:lvl3pPr marL="1143000" indent="-228600">
              <a:spcBef>
                <a:spcPts val="1000"/>
              </a:spcBef>
              <a:spcAft>
                <a:spcPts val="0"/>
              </a:spcAft>
              <a:buClr>
                <a:schemeClr val="accent1"/>
              </a:buClr>
              <a:buFont typeface="Wingdings 3" charset="2"/>
              <a:buChar char=""/>
              <a:defRPr sz="1400">
                <a:solidFill>
                  <a:schemeClr val="tx1">
                    <a:lumMod val="75000"/>
                    <a:lumOff val="25000"/>
                  </a:schemeClr>
                </a:solidFill>
                <a:latin typeface="微软雅黑" panose="020B0503020204020204" pitchFamily="34" charset="-122"/>
                <a:ea typeface="微软雅黑" panose="020B0503020204020204" pitchFamily="34" charset="-122"/>
              </a:defRPr>
            </a:lvl3pPr>
            <a:lvl4pPr marL="1600200" indent="-228600">
              <a:spcBef>
                <a:spcPts val="1000"/>
              </a:spcBef>
              <a:spcAft>
                <a:spcPts val="0"/>
              </a:spcAft>
              <a:buClr>
                <a:schemeClr val="accent1"/>
              </a:buClr>
              <a:buFont typeface="Wingdings 3" charset="2"/>
              <a:buChar char=""/>
              <a:defRPr sz="1200">
                <a:solidFill>
                  <a:schemeClr val="tx1">
                    <a:lumMod val="75000"/>
                    <a:lumOff val="25000"/>
                  </a:schemeClr>
                </a:solidFill>
                <a:latin typeface="微软雅黑" panose="020B0503020204020204" pitchFamily="34" charset="-122"/>
                <a:ea typeface="微软雅黑" panose="020B0503020204020204" pitchFamily="34" charset="-122"/>
              </a:defRPr>
            </a:lvl4pPr>
            <a:lvl5pPr marL="2057400" indent="-228600">
              <a:spcBef>
                <a:spcPts val="1000"/>
              </a:spcBef>
              <a:spcAft>
                <a:spcPts val="0"/>
              </a:spcAft>
              <a:buClr>
                <a:schemeClr val="accent1"/>
              </a:buClr>
              <a:buFont typeface="Wingdings 3" charset="2"/>
              <a:buChar char=""/>
              <a:defRPr sz="1200">
                <a:solidFill>
                  <a:schemeClr val="tx1">
                    <a:lumMod val="75000"/>
                    <a:lumOff val="25000"/>
                  </a:schemeClr>
                </a:solidFill>
                <a:latin typeface="微软雅黑" panose="020B0503020204020204" pitchFamily="34" charset="-122"/>
                <a:ea typeface="微软雅黑" panose="020B0503020204020204" pitchFamily="34" charset="-122"/>
              </a:defRPr>
            </a:lvl5pPr>
            <a:lvl6pPr marL="2514600" indent="-228600">
              <a:spcBef>
                <a:spcPts val="1000"/>
              </a:spcBef>
              <a:spcAft>
                <a:spcPts val="0"/>
              </a:spcAft>
              <a:buClr>
                <a:schemeClr val="accent1"/>
              </a:buClr>
              <a:buFont typeface="Wingdings 3" charset="2"/>
              <a:buChar char=""/>
              <a:defRPr sz="1200">
                <a:solidFill>
                  <a:schemeClr val="tx1">
                    <a:lumMod val="75000"/>
                    <a:lumOff val="25000"/>
                  </a:schemeClr>
                </a:solidFill>
              </a:defRPr>
            </a:lvl6pPr>
            <a:lvl7pPr marL="2971800" indent="-228600">
              <a:spcBef>
                <a:spcPts val="1000"/>
              </a:spcBef>
              <a:spcAft>
                <a:spcPts val="0"/>
              </a:spcAft>
              <a:buClr>
                <a:schemeClr val="accent1"/>
              </a:buClr>
              <a:buFont typeface="Wingdings 3" charset="2"/>
              <a:buChar char=""/>
              <a:defRPr sz="1200">
                <a:solidFill>
                  <a:schemeClr val="tx1">
                    <a:lumMod val="75000"/>
                    <a:lumOff val="25000"/>
                  </a:schemeClr>
                </a:solidFill>
              </a:defRPr>
            </a:lvl7pPr>
            <a:lvl8pPr marL="3429000" indent="-228600">
              <a:spcBef>
                <a:spcPts val="1000"/>
              </a:spcBef>
              <a:spcAft>
                <a:spcPts val="0"/>
              </a:spcAft>
              <a:buClr>
                <a:schemeClr val="accent1"/>
              </a:buClr>
              <a:buFont typeface="Wingdings 3" charset="2"/>
              <a:buChar char=""/>
              <a:defRPr sz="1200">
                <a:solidFill>
                  <a:schemeClr val="tx1">
                    <a:lumMod val="75000"/>
                    <a:lumOff val="25000"/>
                  </a:schemeClr>
                </a:solidFill>
              </a:defRPr>
            </a:lvl8pPr>
            <a:lvl9pPr marL="3886200" indent="-228600">
              <a:spcBef>
                <a:spcPts val="1000"/>
              </a:spcBef>
              <a:spcAft>
                <a:spcPts val="0"/>
              </a:spcAft>
              <a:buClr>
                <a:schemeClr val="accent1"/>
              </a:buClr>
              <a:buFont typeface="Wingdings 3" charset="2"/>
              <a:buChar char=""/>
              <a:defRPr sz="1200">
                <a:solidFill>
                  <a:schemeClr val="tx1">
                    <a:lumMod val="75000"/>
                    <a:lumOff val="25000"/>
                  </a:schemeClr>
                </a:solidFill>
              </a:defRPr>
            </a:lvl9pPr>
          </a:lstStyle>
          <a:p>
            <a:pPr>
              <a:buFont typeface="Wingdings" panose="05000000000000000000" pitchFamily="2" charset="2"/>
              <a:buChar char="u"/>
            </a:pPr>
            <a:r>
              <a:rPr lang="zh-CN" altLang="en-US" dirty="0"/>
              <a:t>目前，</a:t>
            </a:r>
            <a:r>
              <a:rPr lang="en-US" altLang="zh-CN" dirty="0" err="1"/>
              <a:t>iCenter</a:t>
            </a:r>
            <a:r>
              <a:rPr lang="zh-CN" altLang="en-US" dirty="0"/>
              <a:t>创客空间服务参与双创项目和双创活动的学生</a:t>
            </a:r>
            <a:r>
              <a:rPr lang="zh-CN" altLang="en-US" dirty="0" smtClean="0"/>
              <a:t>每年</a:t>
            </a:r>
            <a:r>
              <a:rPr lang="zh-CN" altLang="en-US" dirty="0"/>
              <a:t>近万人次，同时发展多个学生创客社团并拓展技术支撑到学生的双创项目中</a:t>
            </a:r>
            <a:r>
              <a:rPr lang="zh-CN" altLang="en-US" dirty="0" smtClean="0"/>
              <a:t>。</a:t>
            </a:r>
            <a:endParaRPr lang="en-US" altLang="zh-CN" dirty="0" smtClean="0"/>
          </a:p>
          <a:p>
            <a:pPr>
              <a:buFont typeface="Wingdings" panose="05000000000000000000" pitchFamily="2" charset="2"/>
              <a:buChar char="u"/>
            </a:pPr>
            <a:r>
              <a:rPr lang="en-US" altLang="zh-CN" dirty="0"/>
              <a:t>2015</a:t>
            </a:r>
            <a:r>
              <a:rPr lang="zh-CN" altLang="en-US" dirty="0"/>
              <a:t>年大众创业万众创新活动周期间，清华大学</a:t>
            </a:r>
            <a:r>
              <a:rPr lang="zh-CN" altLang="en-US" dirty="0" smtClean="0"/>
              <a:t>推荐的学生</a:t>
            </a:r>
            <a:r>
              <a:rPr lang="zh-CN" altLang="en-US" dirty="0"/>
              <a:t>创新创业项目中，紫晶立方、幻腾智能、坚果健身、八度阳光等</a:t>
            </a:r>
            <a:r>
              <a:rPr lang="en-US" altLang="zh-CN" dirty="0"/>
              <a:t>6</a:t>
            </a:r>
            <a:r>
              <a:rPr lang="zh-CN" altLang="en-US" dirty="0"/>
              <a:t>个创业团队均得到</a:t>
            </a:r>
            <a:r>
              <a:rPr lang="en-US" altLang="zh-CN" dirty="0"/>
              <a:t>iCenter</a:t>
            </a:r>
            <a:r>
              <a:rPr lang="zh-CN" altLang="en-US" dirty="0"/>
              <a:t>创客空间的早期孵化</a:t>
            </a:r>
            <a:r>
              <a:rPr lang="zh-CN" altLang="en-US" dirty="0" smtClean="0"/>
              <a:t>。</a:t>
            </a:r>
            <a:endParaRPr lang="en-US" altLang="zh-CN" dirty="0" smtClean="0"/>
          </a:p>
          <a:p>
            <a:pPr>
              <a:buFont typeface="Wingdings" panose="05000000000000000000" pitchFamily="2" charset="2"/>
              <a:buChar char="u"/>
            </a:pPr>
            <a:r>
              <a:rPr lang="en-US" altLang="zh-CN" dirty="0" err="1" smtClean="0"/>
              <a:t>iCenter</a:t>
            </a:r>
            <a:r>
              <a:rPr lang="zh-CN" altLang="en-US" dirty="0"/>
              <a:t>创客空间一直在探索将创客文化融化大学教育体系，正在联合美术学院、机械学院、信息学院在内的多个院系建设</a:t>
            </a:r>
            <a:r>
              <a:rPr lang="zh-CN" altLang="en-US" b="1" dirty="0">
                <a:solidFill>
                  <a:srgbClr val="FF0000"/>
                </a:solidFill>
              </a:rPr>
              <a:t>技术创新创业辅修专业</a:t>
            </a:r>
            <a:r>
              <a:rPr lang="zh-CN" altLang="en-US" dirty="0"/>
              <a:t>，强调面向社会需求而不是面向单一学科，开展跨学科的、以项目为导向、团队协作的创新创业教学，包括智能硬件、智能机器人、智能交通等前沿交叉方向</a:t>
            </a:r>
            <a:r>
              <a:rPr lang="zh-CN" altLang="en-US" dirty="0" smtClean="0"/>
              <a:t>。</a:t>
            </a:r>
            <a:endParaRPr lang="en-US" altLang="zh-CN" dirty="0" smtClean="0"/>
          </a:p>
        </p:txBody>
      </p:sp>
    </p:spTree>
    <p:extLst>
      <p:ext uri="{BB962C8B-B14F-4D97-AF65-F5344CB8AC3E}">
        <p14:creationId xmlns:p14="http://schemas.microsoft.com/office/powerpoint/2010/main" val="11527188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项目定位</a:t>
            </a:r>
            <a:endParaRPr lang="zh-CN" altLang="en-US" dirty="0"/>
          </a:p>
        </p:txBody>
      </p:sp>
      <p:graphicFrame>
        <p:nvGraphicFramePr>
          <p:cNvPr id="3" name="图示 2"/>
          <p:cNvGraphicFramePr/>
          <p:nvPr>
            <p:extLst>
              <p:ext uri="{D42A27DB-BD31-4B8C-83A1-F6EECF244321}">
                <p14:modId xmlns:p14="http://schemas.microsoft.com/office/powerpoint/2010/main" val="3201995946"/>
              </p:ext>
            </p:extLst>
          </p:nvPr>
        </p:nvGraphicFramePr>
        <p:xfrm>
          <a:off x="1052623" y="1467293"/>
          <a:ext cx="6979493" cy="498666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93860492"/>
      </p:ext>
    </p:extLst>
  </p:cSld>
  <p:clrMapOvr>
    <a:masterClrMapping/>
  </p:clrMapOvr>
</p:sld>
</file>

<file path=ppt/theme/theme1.xml><?xml version="1.0" encoding="utf-8"?>
<a:theme xmlns:a="http://schemas.openxmlformats.org/drawingml/2006/main" name="丝状">
  <a:themeElements>
    <a:clrScheme name="紫色 II">
      <a:dk1>
        <a:sysClr val="windowText" lastClr="000000"/>
      </a:dk1>
      <a:lt1>
        <a:sysClr val="window" lastClr="FFFFFF"/>
      </a:lt1>
      <a:dk2>
        <a:srgbClr val="632E62"/>
      </a:dk2>
      <a:lt2>
        <a:srgbClr val="EAE5EB"/>
      </a:lt2>
      <a:accent1>
        <a:srgbClr val="92278F"/>
      </a:accent1>
      <a:accent2>
        <a:srgbClr val="9B57D3"/>
      </a:accent2>
      <a:accent3>
        <a:srgbClr val="755DD9"/>
      </a:accent3>
      <a:accent4>
        <a:srgbClr val="665EB8"/>
      </a:accent4>
      <a:accent5>
        <a:srgbClr val="45A5ED"/>
      </a:accent5>
      <a:accent6>
        <a:srgbClr val="5982DB"/>
      </a:accent6>
      <a:hlink>
        <a:srgbClr val="0066FF"/>
      </a:hlink>
      <a:folHlink>
        <a:srgbClr val="666699"/>
      </a:folHlink>
    </a:clrScheme>
    <a:fontScheme name="丝状">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丝状">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Wisp</Template>
  <TotalTime>594</TotalTime>
  <Words>1967</Words>
  <Application>Microsoft Office PowerPoint</Application>
  <PresentationFormat>全屏显示(4:3)</PresentationFormat>
  <Paragraphs>275</Paragraphs>
  <Slides>33</Slides>
  <Notes>1</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33</vt:i4>
      </vt:variant>
    </vt:vector>
  </HeadingPairs>
  <TitlesOfParts>
    <vt:vector size="46" baseType="lpstr">
      <vt:lpstr>华文琥珀</vt:lpstr>
      <vt:lpstr>华文楷体</vt:lpstr>
      <vt:lpstr>华文新魏</vt:lpstr>
      <vt:lpstr>宋体</vt:lpstr>
      <vt:lpstr>微软雅黑</vt:lpstr>
      <vt:lpstr>幼圆</vt:lpstr>
      <vt:lpstr>Arial</vt:lpstr>
      <vt:lpstr>Calibri</vt:lpstr>
      <vt:lpstr>Century Gothic</vt:lpstr>
      <vt:lpstr>Times New Roman</vt:lpstr>
      <vt:lpstr>Wingdings</vt:lpstr>
      <vt:lpstr>Wingdings 3</vt:lpstr>
      <vt:lpstr>丝状</vt:lpstr>
      <vt:lpstr>服务于双创教育的 跨学科创客空间建设</vt:lpstr>
      <vt:lpstr>项目背景</vt:lpstr>
      <vt:lpstr>项目背景</vt:lpstr>
      <vt:lpstr>清华大学 iCenter创客空间</vt:lpstr>
      <vt:lpstr>PowerPoint 演示文稿</vt:lpstr>
      <vt:lpstr>清华大学 iCenter创客空间</vt:lpstr>
      <vt:lpstr>清华大学 iCenter创客空间</vt:lpstr>
      <vt:lpstr>iCenter创客空间双创活动</vt:lpstr>
      <vt:lpstr>项目定位</vt:lpstr>
      <vt:lpstr>项目总体规划</vt:lpstr>
      <vt:lpstr>面向工业4.0的智能制造平台</vt:lpstr>
      <vt:lpstr>面向工业4.0的智能制造平台</vt:lpstr>
      <vt:lpstr>面向工业4.0的智能制造平台</vt:lpstr>
      <vt:lpstr>项目总体规划</vt:lpstr>
      <vt:lpstr>技术创新创业辅修专业共享平台</vt:lpstr>
      <vt:lpstr>技术创新创业辅修专业共享平台</vt:lpstr>
      <vt:lpstr>技术创新创业辅修专业共享平台</vt:lpstr>
      <vt:lpstr>项目总体规划</vt:lpstr>
      <vt:lpstr>服务双创教育的创新生态环境</vt:lpstr>
      <vt:lpstr>服务双创教育的创新生态环境</vt:lpstr>
      <vt:lpstr>服务双创教育的创新生态环境</vt:lpstr>
      <vt:lpstr>建设条件落实情况</vt:lpstr>
      <vt:lpstr>基础建设</vt:lpstr>
      <vt:lpstr>基础建设</vt:lpstr>
      <vt:lpstr>基础建设</vt:lpstr>
      <vt:lpstr>项目运营模式</vt:lpstr>
      <vt:lpstr>项目运营模式</vt:lpstr>
      <vt:lpstr>项目运营模式</vt:lpstr>
      <vt:lpstr>项目实现目标</vt:lpstr>
      <vt:lpstr>项目实现目标</vt:lpstr>
      <vt:lpstr>投资的估算和筹措</vt:lpstr>
      <vt:lpstr>投资的估算和筹措</vt:lpstr>
      <vt:lpstr>敬请各位专家批评指正 谢 谢！</vt:lpstr>
    </vt:vector>
  </TitlesOfParts>
  <Company>清华大学</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Woody Wang</dc:creator>
  <cp:lastModifiedBy>yjx</cp:lastModifiedBy>
  <cp:revision>76</cp:revision>
  <dcterms:created xsi:type="dcterms:W3CDTF">2016-03-05T06:14:09Z</dcterms:created>
  <dcterms:modified xsi:type="dcterms:W3CDTF">2016-03-06T12:15:53Z</dcterms:modified>
</cp:coreProperties>
</file>